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6" r:id="rId2"/>
    <p:sldId id="266" r:id="rId3"/>
    <p:sldId id="280" r:id="rId4"/>
    <p:sldId id="267" r:id="rId5"/>
    <p:sldId id="279" r:id="rId6"/>
    <p:sldId id="268" r:id="rId7"/>
  </p:sldIdLst>
  <p:sldSz cx="9144000" cy="6858000" type="screen4x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ワークシート" id="{F2C2F081-5CFA-43CD-8972-713B70DB7F48}">
          <p14:sldIdLst>
            <p14:sldId id="276"/>
            <p14:sldId id="266"/>
            <p14:sldId id="280"/>
            <p14:sldId id="267"/>
            <p14:sldId id="279"/>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66FF66"/>
    <a:srgbClr val="66FF33"/>
    <a:srgbClr val="009900"/>
    <a:srgbClr val="002060"/>
    <a:srgbClr val="33CC33"/>
    <a:srgbClr val="CCFFCC"/>
    <a:srgbClr val="66FFFF"/>
    <a:srgbClr val="9CC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93957" autoAdjust="0"/>
  </p:normalViewPr>
  <p:slideViewPr>
    <p:cSldViewPr snapToGrid="0">
      <p:cViewPr>
        <p:scale>
          <a:sx n="154" d="100"/>
          <a:sy n="154" d="100"/>
        </p:scale>
        <p:origin x="-2040" y="-2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4275245" cy="337731"/>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7918" y="2"/>
            <a:ext cx="4276820" cy="337731"/>
          </a:xfrm>
          <a:prstGeom prst="rect">
            <a:avLst/>
          </a:prstGeom>
        </p:spPr>
        <p:txBody>
          <a:bodyPr vert="horz" lIns="90638" tIns="45318" rIns="90638" bIns="45318" rtlCol="0"/>
          <a:lstStyle>
            <a:lvl1pPr algn="r">
              <a:defRPr sz="1200"/>
            </a:lvl1pPr>
          </a:lstStyle>
          <a:p>
            <a:fld id="{A80A3DD2-23EC-4594-83E4-6620611A4A58}" type="datetimeFigureOut">
              <a:rPr kumimoji="1" lang="ja-JP" altLang="en-US" smtClean="0"/>
              <a:t>2025/5/28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986474" y="3242214"/>
            <a:ext cx="7893366" cy="2651578"/>
          </a:xfrm>
          <a:prstGeom prst="rect">
            <a:avLst/>
          </a:prstGeom>
        </p:spPr>
        <p:txBody>
          <a:bodyPr vert="horz" lIns="90638" tIns="45318" rIns="90638" bIns="453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8033"/>
            <a:ext cx="4275245" cy="337730"/>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7918" y="6398033"/>
            <a:ext cx="4276820" cy="337730"/>
          </a:xfrm>
          <a:prstGeom prst="rect">
            <a:avLst/>
          </a:prstGeom>
        </p:spPr>
        <p:txBody>
          <a:bodyPr vert="horz" lIns="90638" tIns="45318" rIns="90638" bIns="45318" rtlCol="0" anchor="b"/>
          <a:lstStyle>
            <a:lvl1pPr algn="r">
              <a:defRPr sz="1200"/>
            </a:lvl1pPr>
          </a:lstStyle>
          <a:p>
            <a:fld id="{4589BCB4-C615-40B2-B2F7-D43D0E0BED84}" type="slidenum">
              <a:rPr kumimoji="1" lang="ja-JP" altLang="en-US" smtClean="0"/>
              <a:t>‹#›</a:t>
            </a:fld>
            <a:endParaRPr kumimoji="1" lang="ja-JP" altLang="en-US"/>
          </a:p>
        </p:txBody>
      </p:sp>
    </p:spTree>
    <p:extLst>
      <p:ext uri="{BB962C8B-B14F-4D97-AF65-F5344CB8AC3E}">
        <p14:creationId xmlns:p14="http://schemas.microsoft.com/office/powerpoint/2010/main" val="960913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589BCB4-C615-40B2-B2F7-D43D0E0BED84}" type="slidenum">
              <a:rPr kumimoji="1" lang="ja-JP" altLang="en-US" smtClean="0"/>
              <a:t>2</a:t>
            </a:fld>
            <a:endParaRPr kumimoji="1" lang="ja-JP" altLang="en-US"/>
          </a:p>
        </p:txBody>
      </p:sp>
    </p:spTree>
    <p:extLst>
      <p:ext uri="{BB962C8B-B14F-4D97-AF65-F5344CB8AC3E}">
        <p14:creationId xmlns:p14="http://schemas.microsoft.com/office/powerpoint/2010/main" val="2527832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4449F86-9C1A-4BBF-8E0A-D6BD3B02DF1F}" type="datetimeFigureOut">
              <a:rPr kumimoji="1" lang="ja-JP" altLang="en-US" smtClean="0"/>
              <a:t>2025/5/28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328508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449F86-9C1A-4BBF-8E0A-D6BD3B02DF1F}" type="datetimeFigureOut">
              <a:rPr kumimoji="1" lang="ja-JP" altLang="en-US" smtClean="0"/>
              <a:t>2025/5/28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470274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449F86-9C1A-4BBF-8E0A-D6BD3B02DF1F}" type="datetimeFigureOut">
              <a:rPr kumimoji="1" lang="ja-JP" altLang="en-US" smtClean="0"/>
              <a:t>2025/5/28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175977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4449F86-9C1A-4BBF-8E0A-D6BD3B02DF1F}" type="datetimeFigureOut">
              <a:rPr kumimoji="1" lang="ja-JP" altLang="en-US" smtClean="0"/>
              <a:t>2025/5/28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268805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4449F86-9C1A-4BBF-8E0A-D6BD3B02DF1F}" type="datetimeFigureOut">
              <a:rPr kumimoji="1" lang="ja-JP" altLang="en-US" smtClean="0"/>
              <a:t>2025/5/28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2138063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4449F86-9C1A-4BBF-8E0A-D6BD3B02DF1F}" type="datetimeFigureOut">
              <a:rPr kumimoji="1" lang="ja-JP" altLang="en-US" smtClean="0"/>
              <a:t>2025/5/28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91402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4449F86-9C1A-4BBF-8E0A-D6BD3B02DF1F}" type="datetimeFigureOut">
              <a:rPr kumimoji="1" lang="ja-JP" altLang="en-US" smtClean="0"/>
              <a:t>2025/5/28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15369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449F86-9C1A-4BBF-8E0A-D6BD3B02DF1F}" type="datetimeFigureOut">
              <a:rPr kumimoji="1" lang="ja-JP" altLang="en-US" smtClean="0"/>
              <a:t>2025/5/28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381177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49F86-9C1A-4BBF-8E0A-D6BD3B02DF1F}" type="datetimeFigureOut">
              <a:rPr kumimoji="1" lang="ja-JP" altLang="en-US" smtClean="0"/>
              <a:t>2025/5/28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241622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449F86-9C1A-4BBF-8E0A-D6BD3B02DF1F}" type="datetimeFigureOut">
              <a:rPr kumimoji="1" lang="ja-JP" altLang="en-US" smtClean="0"/>
              <a:t>2025/5/28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334439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449F86-9C1A-4BBF-8E0A-D6BD3B02DF1F}" type="datetimeFigureOut">
              <a:rPr kumimoji="1" lang="ja-JP" altLang="en-US" smtClean="0"/>
              <a:t>2025/5/28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2192630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49F86-9C1A-4BBF-8E0A-D6BD3B02DF1F}" type="datetimeFigureOut">
              <a:rPr kumimoji="1" lang="ja-JP" altLang="en-US" smtClean="0"/>
              <a:t>2025/5/28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42217-4FD7-40ED-97E8-C9C7A36362DA}" type="slidenum">
              <a:rPr kumimoji="1" lang="ja-JP" altLang="en-US" smtClean="0"/>
              <a:t>‹#›</a:t>
            </a:fld>
            <a:endParaRPr kumimoji="1" lang="ja-JP" altLang="en-US"/>
          </a:p>
        </p:txBody>
      </p:sp>
    </p:spTree>
    <p:extLst>
      <p:ext uri="{BB962C8B-B14F-4D97-AF65-F5344CB8AC3E}">
        <p14:creationId xmlns:p14="http://schemas.microsoft.com/office/powerpoint/2010/main" val="245531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1.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1.png"/><Relationship Id="rId2" Type="http://schemas.openxmlformats.org/officeDocument/2006/relationships/notesSlide" Target="../notesSlides/notesSlide1.xml"/><Relationship Id="rId16" Type="http://schemas.openxmlformats.org/officeDocument/2006/relationships/image" Target="../media/image22.png"/><Relationship Id="rId20" Type="http://schemas.openxmlformats.org/officeDocument/2006/relationships/image" Target="../media/image26.png"/><Relationship Id="rId29"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tif"/><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3.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35.PNG"/><Relationship Id="rId21" Type="http://schemas.openxmlformats.org/officeDocument/2006/relationships/image" Target="../media/image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0.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2.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30.png"/><Relationship Id="rId3" Type="http://schemas.openxmlformats.org/officeDocument/2006/relationships/image" Target="../media/image38.jpeg"/><Relationship Id="rId21" Type="http://schemas.openxmlformats.org/officeDocument/2006/relationships/image" Target="../media/image24.png"/><Relationship Id="rId7" Type="http://schemas.openxmlformats.org/officeDocument/2006/relationships/image" Target="../media/image15.png"/><Relationship Id="rId12" Type="http://schemas.openxmlformats.org/officeDocument/2006/relationships/image" Target="../media/image14.png"/><Relationship Id="rId17" Type="http://schemas.openxmlformats.org/officeDocument/2006/relationships/image" Target="../media/image20.png"/><Relationship Id="rId25" Type="http://schemas.openxmlformats.org/officeDocument/2006/relationships/image" Target="../media/image29.png"/><Relationship Id="rId2" Type="http://schemas.openxmlformats.org/officeDocument/2006/relationships/image" Target="../media/image37.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3.png"/><Relationship Id="rId24" Type="http://schemas.openxmlformats.org/officeDocument/2006/relationships/image" Target="../media/image28.png"/><Relationship Id="rId5" Type="http://schemas.openxmlformats.org/officeDocument/2006/relationships/image" Target="../media/image40.PNG"/><Relationship Id="rId15" Type="http://schemas.openxmlformats.org/officeDocument/2006/relationships/image" Target="../media/image18.png"/><Relationship Id="rId23" Type="http://schemas.openxmlformats.org/officeDocument/2006/relationships/image" Target="../media/image27.png"/><Relationship Id="rId28" Type="http://schemas.openxmlformats.org/officeDocument/2006/relationships/image" Target="../media/image31.png"/><Relationship Id="rId10" Type="http://schemas.openxmlformats.org/officeDocument/2006/relationships/image" Target="../media/image42.png"/><Relationship Id="rId19" Type="http://schemas.openxmlformats.org/officeDocument/2006/relationships/image" Target="../media/image22.png"/><Relationship Id="rId4" Type="http://schemas.openxmlformats.org/officeDocument/2006/relationships/image" Target="../media/image39.PNG"/><Relationship Id="rId9" Type="http://schemas.openxmlformats.org/officeDocument/2006/relationships/image" Target="../media/image41.png"/><Relationship Id="rId14" Type="http://schemas.openxmlformats.org/officeDocument/2006/relationships/image" Target="../media/image17.png"/><Relationship Id="rId22" Type="http://schemas.openxmlformats.org/officeDocument/2006/relationships/image" Target="../media/image26.png"/><Relationship Id="rId27"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フローチャート: 手操作入力 51">
            <a:extLst>
              <a:ext uri="{FF2B5EF4-FFF2-40B4-BE49-F238E27FC236}">
                <a16:creationId xmlns:a16="http://schemas.microsoft.com/office/drawing/2014/main" id="{47A2A430-2786-0DAB-7CC7-8CAFA9ECA6F2}"/>
              </a:ext>
            </a:extLst>
          </p:cNvPr>
          <p:cNvSpPr/>
          <p:nvPr/>
        </p:nvSpPr>
        <p:spPr>
          <a:xfrm rot="10800000">
            <a:off x="4571190" y="3313"/>
            <a:ext cx="4587598" cy="10694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3 w 10000"/>
              <a:gd name="connsiteY0" fmla="*/ 0 h 10425"/>
              <a:gd name="connsiteX1" fmla="*/ 10000 w 10000"/>
              <a:gd name="connsiteY1" fmla="*/ 425 h 10425"/>
              <a:gd name="connsiteX2" fmla="*/ 10000 w 10000"/>
              <a:gd name="connsiteY2" fmla="*/ 10425 h 10425"/>
              <a:gd name="connsiteX3" fmla="*/ 0 w 10000"/>
              <a:gd name="connsiteY3" fmla="*/ 10425 h 10425"/>
              <a:gd name="connsiteX4" fmla="*/ 53 w 10000"/>
              <a:gd name="connsiteY4" fmla="*/ 0 h 10425"/>
              <a:gd name="connsiteX0" fmla="*/ 3 w 10024"/>
              <a:gd name="connsiteY0" fmla="*/ 0 h 10522"/>
              <a:gd name="connsiteX1" fmla="*/ 10024 w 10024"/>
              <a:gd name="connsiteY1" fmla="*/ 522 h 10522"/>
              <a:gd name="connsiteX2" fmla="*/ 10024 w 10024"/>
              <a:gd name="connsiteY2" fmla="*/ 10522 h 10522"/>
              <a:gd name="connsiteX3" fmla="*/ 24 w 10024"/>
              <a:gd name="connsiteY3" fmla="*/ 10522 h 10522"/>
              <a:gd name="connsiteX4" fmla="*/ 3 w 10024"/>
              <a:gd name="connsiteY4" fmla="*/ 0 h 10522"/>
              <a:gd name="connsiteX0" fmla="*/ 3 w 10056"/>
              <a:gd name="connsiteY0" fmla="*/ 208 h 10730"/>
              <a:gd name="connsiteX1" fmla="*/ 10056 w 10056"/>
              <a:gd name="connsiteY1" fmla="*/ 0 h 10730"/>
              <a:gd name="connsiteX2" fmla="*/ 10024 w 10056"/>
              <a:gd name="connsiteY2" fmla="*/ 10730 h 10730"/>
              <a:gd name="connsiteX3" fmla="*/ 24 w 10056"/>
              <a:gd name="connsiteY3" fmla="*/ 10730 h 10730"/>
              <a:gd name="connsiteX4" fmla="*/ 3 w 10056"/>
              <a:gd name="connsiteY4" fmla="*/ 208 h 10730"/>
              <a:gd name="connsiteX0" fmla="*/ 22 w 10032"/>
              <a:gd name="connsiteY0" fmla="*/ 0 h 11062"/>
              <a:gd name="connsiteX1" fmla="*/ 10032 w 10032"/>
              <a:gd name="connsiteY1" fmla="*/ 332 h 11062"/>
              <a:gd name="connsiteX2" fmla="*/ 10000 w 10032"/>
              <a:gd name="connsiteY2" fmla="*/ 11062 h 11062"/>
              <a:gd name="connsiteX3" fmla="*/ 0 w 10032"/>
              <a:gd name="connsiteY3" fmla="*/ 11062 h 11062"/>
              <a:gd name="connsiteX4" fmla="*/ 22 w 10032"/>
              <a:gd name="connsiteY4" fmla="*/ 0 h 11062"/>
              <a:gd name="connsiteX0" fmla="*/ 22 w 10032"/>
              <a:gd name="connsiteY0" fmla="*/ 0 h 10816"/>
              <a:gd name="connsiteX1" fmla="*/ 10032 w 10032"/>
              <a:gd name="connsiteY1" fmla="*/ 86 h 10816"/>
              <a:gd name="connsiteX2" fmla="*/ 10000 w 10032"/>
              <a:gd name="connsiteY2" fmla="*/ 10816 h 10816"/>
              <a:gd name="connsiteX3" fmla="*/ 0 w 10032"/>
              <a:gd name="connsiteY3" fmla="*/ 10816 h 10816"/>
              <a:gd name="connsiteX4" fmla="*/ 22 w 10032"/>
              <a:gd name="connsiteY4" fmla="*/ 0 h 1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816">
                <a:moveTo>
                  <a:pt x="22" y="0"/>
                </a:moveTo>
                <a:lnTo>
                  <a:pt x="10032" y="86"/>
                </a:lnTo>
                <a:cubicBezTo>
                  <a:pt x="10021" y="3663"/>
                  <a:pt x="10011" y="7239"/>
                  <a:pt x="10000" y="10816"/>
                </a:cubicBezTo>
                <a:lnTo>
                  <a:pt x="0" y="10816"/>
                </a:lnTo>
                <a:cubicBezTo>
                  <a:pt x="18" y="7341"/>
                  <a:pt x="4" y="3475"/>
                  <a:pt x="22" y="0"/>
                </a:cubicBezTo>
                <a:close/>
              </a:path>
            </a:pathLst>
          </a:custGeom>
          <a:gradFill flip="none" rotWithShape="1">
            <a:gsLst>
              <a:gs pos="0">
                <a:schemeClr val="accent1">
                  <a:lumMod val="40000"/>
                  <a:lumOff val="60000"/>
                </a:schemeClr>
              </a:gs>
              <a:gs pos="85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四角形: 角を丸くする 108">
            <a:extLst>
              <a:ext uri="{FF2B5EF4-FFF2-40B4-BE49-F238E27FC236}">
                <a16:creationId xmlns:a16="http://schemas.microsoft.com/office/drawing/2014/main" id="{8EDFDB2B-6530-E33F-BA16-FE563945162E}"/>
              </a:ext>
            </a:extLst>
          </p:cNvPr>
          <p:cNvSpPr/>
          <p:nvPr/>
        </p:nvSpPr>
        <p:spPr>
          <a:xfrm>
            <a:off x="166220" y="2176135"/>
            <a:ext cx="4262906" cy="234949"/>
          </a:xfrm>
          <a:prstGeom prst="roundRect">
            <a:avLst/>
          </a:prstGeom>
          <a:gradFill flip="none" rotWithShape="1">
            <a:gsLst>
              <a:gs pos="0">
                <a:srgbClr val="009900"/>
              </a:gs>
              <a:gs pos="100000">
                <a:srgbClr val="99FF99"/>
              </a:gs>
              <a:gs pos="95000">
                <a:srgbClr val="66FF66"/>
              </a:gs>
              <a:gs pos="100000">
                <a:srgbClr val="99FF99"/>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事前学習・現地学習で解決しなかった問いや、更に知りたいと思ったことは何だろう？</a:t>
            </a:r>
          </a:p>
        </p:txBody>
      </p:sp>
      <p:grpSp>
        <p:nvGrpSpPr>
          <p:cNvPr id="6" name="グループ化 5">
            <a:extLst>
              <a:ext uri="{FF2B5EF4-FFF2-40B4-BE49-F238E27FC236}">
                <a16:creationId xmlns:a16="http://schemas.microsoft.com/office/drawing/2014/main" id="{BB0159F9-1C0C-823B-9837-60F101A4C931}"/>
              </a:ext>
            </a:extLst>
          </p:cNvPr>
          <p:cNvGrpSpPr/>
          <p:nvPr/>
        </p:nvGrpSpPr>
        <p:grpSpPr>
          <a:xfrm>
            <a:off x="127097" y="149265"/>
            <a:ext cx="4238527" cy="5279519"/>
            <a:chOff x="169461" y="-943981"/>
            <a:chExt cx="5651369" cy="7079388"/>
          </a:xfrm>
        </p:grpSpPr>
        <p:sp>
          <p:nvSpPr>
            <p:cNvPr id="24" name="フローチャート: 論理積ゲート 23">
              <a:extLst>
                <a:ext uri="{FF2B5EF4-FFF2-40B4-BE49-F238E27FC236}">
                  <a16:creationId xmlns:a16="http://schemas.microsoft.com/office/drawing/2014/main" id="{A9CC9198-EF57-2109-BB71-F37A10D6F14C}"/>
                </a:ext>
              </a:extLst>
            </p:cNvPr>
            <p:cNvSpPr/>
            <p:nvPr/>
          </p:nvSpPr>
          <p:spPr>
            <a:xfrm>
              <a:off x="169461" y="-943981"/>
              <a:ext cx="1549400" cy="313267"/>
            </a:xfrm>
            <a:prstGeom prst="flowChartDelay">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事後学習</a:t>
              </a:r>
            </a:p>
          </p:txBody>
        </p:sp>
        <p:grpSp>
          <p:nvGrpSpPr>
            <p:cNvPr id="62" name="グループ化 61">
              <a:extLst>
                <a:ext uri="{FF2B5EF4-FFF2-40B4-BE49-F238E27FC236}">
                  <a16:creationId xmlns:a16="http://schemas.microsoft.com/office/drawing/2014/main" id="{E9EBC0DB-A39C-08F4-333B-3B5FD473B87A}"/>
                </a:ext>
              </a:extLst>
            </p:cNvPr>
            <p:cNvGrpSpPr/>
            <p:nvPr/>
          </p:nvGrpSpPr>
          <p:grpSpPr>
            <a:xfrm>
              <a:off x="169461" y="-571447"/>
              <a:ext cx="5613400" cy="372533"/>
              <a:chOff x="169461" y="-571447"/>
              <a:chExt cx="5613400" cy="372533"/>
            </a:xfrm>
          </p:grpSpPr>
          <p:sp>
            <p:nvSpPr>
              <p:cNvPr id="25" name="四角形: 角を丸くする 24">
                <a:extLst>
                  <a:ext uri="{FF2B5EF4-FFF2-40B4-BE49-F238E27FC236}">
                    <a16:creationId xmlns:a16="http://schemas.microsoft.com/office/drawing/2014/main" id="{FE1235E4-B94D-40DD-BE0C-3E1D7F71F338}"/>
                  </a:ext>
                </a:extLst>
              </p:cNvPr>
              <p:cNvSpPr/>
              <p:nvPr/>
            </p:nvSpPr>
            <p:spPr>
              <a:xfrm>
                <a:off x="245661" y="-512183"/>
                <a:ext cx="5537200" cy="302400"/>
              </a:xfrm>
              <a:prstGeom prst="roundRect">
                <a:avLst/>
              </a:prstGeom>
              <a:gradFill flip="none" rotWithShape="1">
                <a:gsLst>
                  <a:gs pos="0">
                    <a:srgbClr val="009900"/>
                  </a:gs>
                  <a:gs pos="93000">
                    <a:srgbClr val="66FF66"/>
                  </a:gs>
                  <a:gs pos="100000">
                    <a:srgbClr val="99FF99"/>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    事前学習・現地学習を通じて初めて知ったことや感じたことを振り返ってみよう</a:t>
                </a:r>
              </a:p>
            </p:txBody>
          </p:sp>
          <p:sp>
            <p:nvSpPr>
              <p:cNvPr id="26" name="楕円 25">
                <a:extLst>
                  <a:ext uri="{FF2B5EF4-FFF2-40B4-BE49-F238E27FC236}">
                    <a16:creationId xmlns:a16="http://schemas.microsoft.com/office/drawing/2014/main" id="{EF430908-749E-9219-102C-B8B3A2D136E0}"/>
                  </a:ext>
                </a:extLst>
              </p:cNvPr>
              <p:cNvSpPr/>
              <p:nvPr/>
            </p:nvSpPr>
            <p:spPr>
              <a:xfrm>
                <a:off x="169461" y="-571447"/>
                <a:ext cx="372533" cy="372533"/>
              </a:xfrm>
              <a:prstGeom prst="ellipse">
                <a:avLst/>
              </a:prstGeom>
              <a:solidFill>
                <a:srgbClr val="0099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６</a:t>
                </a:r>
              </a:p>
            </p:txBody>
          </p:sp>
        </p:grpSp>
        <p:sp>
          <p:nvSpPr>
            <p:cNvPr id="27" name="四角形: 角を丸くする 26">
              <a:extLst>
                <a:ext uri="{FF2B5EF4-FFF2-40B4-BE49-F238E27FC236}">
                  <a16:creationId xmlns:a16="http://schemas.microsoft.com/office/drawing/2014/main" id="{862210AD-E7E9-117C-EA59-07EE70301106}"/>
                </a:ext>
              </a:extLst>
            </p:cNvPr>
            <p:cNvSpPr/>
            <p:nvPr/>
          </p:nvSpPr>
          <p:spPr>
            <a:xfrm>
              <a:off x="169461" y="-148116"/>
              <a:ext cx="5613400" cy="173667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49" b="0" i="0" u="none" strike="noStrike" kern="1200" cap="none" spc="0" normalizeH="0" baseline="0" noProof="0">
                <a:ln>
                  <a:noFill/>
                </a:ln>
                <a:solidFill>
                  <a:prstClr val="white"/>
                </a:solidFill>
                <a:effectLst/>
                <a:uLnTx/>
                <a:uFillTx/>
                <a:latin typeface="Calibri" panose="020F0502020204030204"/>
                <a:ea typeface="07やさしさゴシック手書き" panose="02000600000000000000"/>
              </a:endParaRPr>
            </a:p>
          </p:txBody>
        </p:sp>
        <p:sp>
          <p:nvSpPr>
            <p:cNvPr id="30" name="四角形: 角を丸くする 29">
              <a:extLst>
                <a:ext uri="{FF2B5EF4-FFF2-40B4-BE49-F238E27FC236}">
                  <a16:creationId xmlns:a16="http://schemas.microsoft.com/office/drawing/2014/main" id="{8F6D31E3-24AF-B9EA-6ED2-4AA6F3A673BD}"/>
                </a:ext>
              </a:extLst>
            </p:cNvPr>
            <p:cNvSpPr/>
            <p:nvPr/>
          </p:nvSpPr>
          <p:spPr>
            <a:xfrm>
              <a:off x="207430" y="2139669"/>
              <a:ext cx="5613400" cy="17337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49" b="0" i="0" u="none" strike="noStrike" kern="1200" cap="none" spc="0" normalizeH="0" baseline="0" noProof="0">
                <a:ln>
                  <a:noFill/>
                </a:ln>
                <a:solidFill>
                  <a:prstClr val="white"/>
                </a:solidFill>
                <a:effectLst/>
                <a:uLnTx/>
                <a:uFillTx/>
                <a:latin typeface="Calibri" panose="020F0502020204030204"/>
                <a:ea typeface="07やさしさゴシック手書き" panose="02000600000000000000"/>
              </a:endParaRPr>
            </a:p>
          </p:txBody>
        </p:sp>
        <p:grpSp>
          <p:nvGrpSpPr>
            <p:cNvPr id="4" name="グループ化 3">
              <a:extLst>
                <a:ext uri="{FF2B5EF4-FFF2-40B4-BE49-F238E27FC236}">
                  <a16:creationId xmlns:a16="http://schemas.microsoft.com/office/drawing/2014/main" id="{EC5102A3-777A-ADAB-FFB6-083CBC2B5DEA}"/>
                </a:ext>
              </a:extLst>
            </p:cNvPr>
            <p:cNvGrpSpPr/>
            <p:nvPr/>
          </p:nvGrpSpPr>
          <p:grpSpPr>
            <a:xfrm>
              <a:off x="169461" y="4003666"/>
              <a:ext cx="5613400" cy="372533"/>
              <a:chOff x="169462" y="4277769"/>
              <a:chExt cx="5613400" cy="372533"/>
            </a:xfrm>
            <a:solidFill>
              <a:srgbClr val="009900"/>
            </a:solidFill>
          </p:grpSpPr>
          <p:sp>
            <p:nvSpPr>
              <p:cNvPr id="31" name="四角形: 角を丸くする 30">
                <a:extLst>
                  <a:ext uri="{FF2B5EF4-FFF2-40B4-BE49-F238E27FC236}">
                    <a16:creationId xmlns:a16="http://schemas.microsoft.com/office/drawing/2014/main" id="{549B2BE9-F364-A742-DF60-35D84CBA2671}"/>
                  </a:ext>
                </a:extLst>
              </p:cNvPr>
              <p:cNvSpPr/>
              <p:nvPr/>
            </p:nvSpPr>
            <p:spPr>
              <a:xfrm>
                <a:off x="245662" y="4337036"/>
                <a:ext cx="5537200" cy="302400"/>
              </a:xfrm>
              <a:prstGeom prst="roundRect">
                <a:avLst/>
              </a:prstGeom>
              <a:gradFill>
                <a:gsLst>
                  <a:gs pos="0">
                    <a:srgbClr val="009900"/>
                  </a:gs>
                  <a:gs pos="50000">
                    <a:srgbClr val="33CC33"/>
                  </a:gs>
                  <a:gs pos="73000">
                    <a:srgbClr val="66FF66"/>
                  </a:gs>
                  <a:gs pos="100000">
                    <a:srgbClr val="99FF99"/>
                  </a:gs>
                </a:gsLst>
                <a:lin ang="0" scaled="1"/>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    このプログラムを通しての感想を書こう</a:t>
                </a:r>
              </a:p>
            </p:txBody>
          </p:sp>
          <p:sp>
            <p:nvSpPr>
              <p:cNvPr id="32" name="楕円 31">
                <a:extLst>
                  <a:ext uri="{FF2B5EF4-FFF2-40B4-BE49-F238E27FC236}">
                    <a16:creationId xmlns:a16="http://schemas.microsoft.com/office/drawing/2014/main" id="{085C4605-3900-32A2-900F-69DD32AC316F}"/>
                  </a:ext>
                </a:extLst>
              </p:cNvPr>
              <p:cNvSpPr/>
              <p:nvPr/>
            </p:nvSpPr>
            <p:spPr>
              <a:xfrm>
                <a:off x="169462" y="4277769"/>
                <a:ext cx="372533" cy="372533"/>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８</a:t>
                </a:r>
              </a:p>
            </p:txBody>
          </p:sp>
        </p:grpSp>
        <p:sp>
          <p:nvSpPr>
            <p:cNvPr id="33" name="四角形: 角を丸くする 32">
              <a:extLst>
                <a:ext uri="{FF2B5EF4-FFF2-40B4-BE49-F238E27FC236}">
                  <a16:creationId xmlns:a16="http://schemas.microsoft.com/office/drawing/2014/main" id="{F0A6DBEF-333F-18B9-EBFE-A300D4DF5A6E}"/>
                </a:ext>
              </a:extLst>
            </p:cNvPr>
            <p:cNvSpPr/>
            <p:nvPr/>
          </p:nvSpPr>
          <p:spPr>
            <a:xfrm>
              <a:off x="190496" y="4401655"/>
              <a:ext cx="5613400" cy="17337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49" b="0" i="0" u="none" strike="noStrike" kern="1200" cap="none" spc="0" normalizeH="0" baseline="0" noProof="0">
                <a:ln>
                  <a:noFill/>
                </a:ln>
                <a:solidFill>
                  <a:prstClr val="white"/>
                </a:solidFill>
                <a:effectLst/>
                <a:uLnTx/>
                <a:uFillTx/>
                <a:latin typeface="Calibri" panose="020F0502020204030204"/>
                <a:ea typeface="07やさしさゴシック手書き" panose="02000600000000000000"/>
              </a:endParaRPr>
            </a:p>
          </p:txBody>
        </p:sp>
        <p:sp>
          <p:nvSpPr>
            <p:cNvPr id="29" name="楕円 28">
              <a:extLst>
                <a:ext uri="{FF2B5EF4-FFF2-40B4-BE49-F238E27FC236}">
                  <a16:creationId xmlns:a16="http://schemas.microsoft.com/office/drawing/2014/main" id="{B748A54C-D1B3-7673-EFD8-E14B9309CE72}"/>
                </a:ext>
              </a:extLst>
            </p:cNvPr>
            <p:cNvSpPr/>
            <p:nvPr/>
          </p:nvSpPr>
          <p:spPr>
            <a:xfrm>
              <a:off x="190496" y="1716598"/>
              <a:ext cx="372533" cy="372533"/>
            </a:xfrm>
            <a:prstGeom prst="ellipse">
              <a:avLst/>
            </a:prstGeom>
            <a:solidFill>
              <a:srgbClr val="0099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７</a:t>
              </a:r>
            </a:p>
          </p:txBody>
        </p:sp>
      </p:grpSp>
      <p:grpSp>
        <p:nvGrpSpPr>
          <p:cNvPr id="35" name="グループ化 34">
            <a:extLst>
              <a:ext uri="{FF2B5EF4-FFF2-40B4-BE49-F238E27FC236}">
                <a16:creationId xmlns:a16="http://schemas.microsoft.com/office/drawing/2014/main" id="{64317808-63B7-16B0-9180-62C164018E6D}"/>
              </a:ext>
            </a:extLst>
          </p:cNvPr>
          <p:cNvGrpSpPr/>
          <p:nvPr/>
        </p:nvGrpSpPr>
        <p:grpSpPr>
          <a:xfrm>
            <a:off x="111753" y="5505033"/>
            <a:ext cx="4333878" cy="136527"/>
            <a:chOff x="149002" y="6197041"/>
            <a:chExt cx="5778504" cy="182036"/>
          </a:xfrm>
        </p:grpSpPr>
        <p:cxnSp>
          <p:nvCxnSpPr>
            <p:cNvPr id="36" name="直線コネクタ 35">
              <a:extLst>
                <a:ext uri="{FF2B5EF4-FFF2-40B4-BE49-F238E27FC236}">
                  <a16:creationId xmlns:a16="http://schemas.microsoft.com/office/drawing/2014/main" id="{9DF64B6D-B454-A7F1-F2BE-7D7E315B5A43}"/>
                </a:ext>
              </a:extLst>
            </p:cNvPr>
            <p:cNvCxnSpPr/>
            <p:nvPr/>
          </p:nvCxnSpPr>
          <p:spPr>
            <a:xfrm>
              <a:off x="149002" y="6277413"/>
              <a:ext cx="577850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B9D89950-38BD-965D-4FF2-19DA428C97B2}"/>
                </a:ext>
              </a:extLst>
            </p:cNvPr>
            <p:cNvSpPr/>
            <p:nvPr/>
          </p:nvSpPr>
          <p:spPr>
            <a:xfrm>
              <a:off x="1328605" y="6197041"/>
              <a:ext cx="220133" cy="1820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5" name="四角形: 角を丸くする 4">
              <a:extLst>
                <a:ext uri="{FF2B5EF4-FFF2-40B4-BE49-F238E27FC236}">
                  <a16:creationId xmlns:a16="http://schemas.microsoft.com/office/drawing/2014/main" id="{1D5BBD74-E8B9-F208-5886-0759DC991F16}"/>
                </a:ext>
              </a:extLst>
            </p:cNvPr>
            <p:cNvSpPr/>
            <p:nvPr/>
          </p:nvSpPr>
          <p:spPr>
            <a:xfrm>
              <a:off x="4064185" y="6197042"/>
              <a:ext cx="220133" cy="1820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grpSp>
      <p:sp>
        <p:nvSpPr>
          <p:cNvPr id="58" name="四角形: 角を丸くする 57">
            <a:extLst>
              <a:ext uri="{FF2B5EF4-FFF2-40B4-BE49-F238E27FC236}">
                <a16:creationId xmlns:a16="http://schemas.microsoft.com/office/drawing/2014/main" id="{DE23F0C7-8514-CFD3-B79C-E177A4A58782}"/>
              </a:ext>
            </a:extLst>
          </p:cNvPr>
          <p:cNvSpPr/>
          <p:nvPr/>
        </p:nvSpPr>
        <p:spPr>
          <a:xfrm>
            <a:off x="4558232" y="1470247"/>
            <a:ext cx="4585768" cy="5693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rPr>
              <a:t>　</a:t>
            </a: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rPr>
              <a:t>海は「癒し」や「遊び」の場であるとともに、食料である海産物を</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rPr>
              <a:t>うみ出し、命を支えるかけがえのない場所です。しかし、海の中のこ</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rPr>
              <a:t>とは見えにくいため、意識しないと変化に気がつきません。今海で起</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rPr>
              <a:t>こっている問題について学び、自分の暮らしとのつながりを考え、どう</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rPr>
              <a:t>行動していったらよいのかを考えていきましょう。</a:t>
            </a:r>
            <a:endParaRPr kumimoji="0" lang="ja-JP" altLang="en-US" sz="700" b="0" i="0" u="none" strike="noStrike" kern="1200" cap="none" spc="0" normalizeH="0" baseline="0" noProof="0" dirty="0">
              <a:ln>
                <a:noFill/>
              </a:ln>
              <a:solidFill>
                <a:srgbClr val="242424"/>
              </a:solidFill>
              <a:effectLst/>
              <a:uLnTx/>
              <a:uFillTx/>
              <a:latin typeface="ＭＳ Ｐゴシック" panose="020B0600070205080204" pitchFamily="50" charset="-128"/>
              <a:ea typeface="07やさしさゴシック手書き" panose="02000600000000000000"/>
            </a:endParaRPr>
          </a:p>
        </p:txBody>
      </p:sp>
      <p:sp>
        <p:nvSpPr>
          <p:cNvPr id="69" name="四角形: 角を丸くする 68">
            <a:extLst>
              <a:ext uri="{FF2B5EF4-FFF2-40B4-BE49-F238E27FC236}">
                <a16:creationId xmlns:a16="http://schemas.microsoft.com/office/drawing/2014/main" id="{A65B88C5-2FE8-F4D6-8C5D-5170F1E7FC39}"/>
              </a:ext>
            </a:extLst>
          </p:cNvPr>
          <p:cNvSpPr/>
          <p:nvPr/>
        </p:nvSpPr>
        <p:spPr>
          <a:xfrm>
            <a:off x="4754419" y="4270070"/>
            <a:ext cx="2356127" cy="2315652"/>
          </a:xfrm>
          <a:prstGeom prst="roundRect">
            <a:avLst>
              <a:gd name="adj" fmla="val 101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rPr>
              <a:t>海で起きている環境変化について知っていることを書いてみよう</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8" name="フローチャート: 論理積ゲート 77">
            <a:extLst>
              <a:ext uri="{FF2B5EF4-FFF2-40B4-BE49-F238E27FC236}">
                <a16:creationId xmlns:a16="http://schemas.microsoft.com/office/drawing/2014/main" id="{EFAD0B2A-8EF8-1D61-BDE4-5B2C627B1F52}"/>
              </a:ext>
            </a:extLst>
          </p:cNvPr>
          <p:cNvSpPr/>
          <p:nvPr/>
        </p:nvSpPr>
        <p:spPr>
          <a:xfrm>
            <a:off x="4714875" y="2177658"/>
            <a:ext cx="1220932" cy="234950"/>
          </a:xfrm>
          <a:prstGeom prst="flowChartDelay">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事前学習</a:t>
            </a:r>
          </a:p>
        </p:txBody>
      </p:sp>
      <p:grpSp>
        <p:nvGrpSpPr>
          <p:cNvPr id="28" name="グループ化 27">
            <a:extLst>
              <a:ext uri="{FF2B5EF4-FFF2-40B4-BE49-F238E27FC236}">
                <a16:creationId xmlns:a16="http://schemas.microsoft.com/office/drawing/2014/main" id="{EA045D97-DABF-39E0-933C-3CE5B46A628B}"/>
              </a:ext>
            </a:extLst>
          </p:cNvPr>
          <p:cNvGrpSpPr/>
          <p:nvPr/>
        </p:nvGrpSpPr>
        <p:grpSpPr>
          <a:xfrm>
            <a:off x="4727576" y="2426011"/>
            <a:ext cx="4189244" cy="279400"/>
            <a:chOff x="4716319" y="2336482"/>
            <a:chExt cx="4189244" cy="279400"/>
          </a:xfrm>
        </p:grpSpPr>
        <p:sp>
          <p:nvSpPr>
            <p:cNvPr id="80" name="四角形: 角を丸くする 79">
              <a:extLst>
                <a:ext uri="{FF2B5EF4-FFF2-40B4-BE49-F238E27FC236}">
                  <a16:creationId xmlns:a16="http://schemas.microsoft.com/office/drawing/2014/main" id="{F1556387-FF82-72AC-8874-F626A7D190CA}"/>
                </a:ext>
              </a:extLst>
            </p:cNvPr>
            <p:cNvSpPr/>
            <p:nvPr/>
          </p:nvSpPr>
          <p:spPr>
            <a:xfrm>
              <a:off x="4783355" y="2383165"/>
              <a:ext cx="4122208" cy="186035"/>
            </a:xfrm>
            <a:prstGeom prst="roundRect">
              <a:avLst/>
            </a:prstGeom>
            <a:gradFill flip="none" rotWithShape="1">
              <a:gsLst>
                <a:gs pos="4500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　　自分と海のつながりを振り返る</a:t>
              </a:r>
              <a:endParaRPr kumimoji="0" lang="ja-JP" altLang="en-US" sz="700" b="1" i="0" u="none" strike="noStrike" kern="1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Times New Roman" panose="02020603050405020304" pitchFamily="18" charset="0"/>
              </a:endParaRPr>
            </a:p>
          </p:txBody>
        </p:sp>
        <p:sp>
          <p:nvSpPr>
            <p:cNvPr id="81" name="楕円 80">
              <a:extLst>
                <a:ext uri="{FF2B5EF4-FFF2-40B4-BE49-F238E27FC236}">
                  <a16:creationId xmlns:a16="http://schemas.microsoft.com/office/drawing/2014/main" id="{71C25549-40BC-B14A-6EBA-BECDD028FA27}"/>
                </a:ext>
              </a:extLst>
            </p:cNvPr>
            <p:cNvSpPr/>
            <p:nvPr/>
          </p:nvSpPr>
          <p:spPr>
            <a:xfrm>
              <a:off x="4716319" y="2336482"/>
              <a:ext cx="279400" cy="279400"/>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１</a:t>
              </a:r>
            </a:p>
          </p:txBody>
        </p:sp>
      </p:grpSp>
      <p:sp>
        <p:nvSpPr>
          <p:cNvPr id="82" name="四角形: 角を丸くする 81">
            <a:extLst>
              <a:ext uri="{FF2B5EF4-FFF2-40B4-BE49-F238E27FC236}">
                <a16:creationId xmlns:a16="http://schemas.microsoft.com/office/drawing/2014/main" id="{7723215B-6002-C843-DA6D-9902365D3A10}"/>
              </a:ext>
            </a:extLst>
          </p:cNvPr>
          <p:cNvSpPr/>
          <p:nvPr/>
        </p:nvSpPr>
        <p:spPr>
          <a:xfrm>
            <a:off x="4773469" y="3990670"/>
            <a:ext cx="2356127" cy="199931"/>
          </a:xfrm>
          <a:prstGeom prst="roundRect">
            <a:avLst/>
          </a:prstGeom>
          <a:gradFill flip="none" rotWithShape="1">
            <a:gsLst>
              <a:gs pos="60434">
                <a:srgbClr val="869CC2">
                  <a:lumMod val="36000"/>
                </a:srgbClr>
              </a:gs>
              <a:gs pos="0">
                <a:schemeClr val="accent1">
                  <a:lumMod val="38000"/>
                </a:schemeClr>
              </a:gs>
              <a:gs pos="82000">
                <a:schemeClr val="accent1">
                  <a:lumMod val="45000"/>
                  <a:lumOff val="55000"/>
                </a:schemeClr>
              </a:gs>
              <a:gs pos="93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0" lang="ja-JP" altLang="en-US" sz="749"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　</a:t>
            </a: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海に起きている環境変化は何？</a:t>
            </a:r>
            <a:endParaRPr kumimoji="0" lang="ja-JP" altLang="en-US" sz="700" b="1" i="0" u="none" strike="noStrike" kern="1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Times New Roman" panose="02020603050405020304" pitchFamily="18" charset="0"/>
            </a:endParaRPr>
          </a:p>
        </p:txBody>
      </p:sp>
      <p:sp>
        <p:nvSpPr>
          <p:cNvPr id="83" name="楕円 82">
            <a:extLst>
              <a:ext uri="{FF2B5EF4-FFF2-40B4-BE49-F238E27FC236}">
                <a16:creationId xmlns:a16="http://schemas.microsoft.com/office/drawing/2014/main" id="{1CC21895-A009-2904-0A71-7DFF38F88FC3}"/>
              </a:ext>
            </a:extLst>
          </p:cNvPr>
          <p:cNvSpPr/>
          <p:nvPr/>
        </p:nvSpPr>
        <p:spPr>
          <a:xfrm>
            <a:off x="4716319" y="3946221"/>
            <a:ext cx="279400" cy="279400"/>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Abadi" panose="020B0604020104020204" pitchFamily="34" charset="0"/>
                <a:ea typeface="07やさしさゴシック手書き" panose="02000600000000000000"/>
              </a:rPr>
              <a:t>２</a:t>
            </a:r>
          </a:p>
        </p:txBody>
      </p:sp>
      <p:sp>
        <p:nvSpPr>
          <p:cNvPr id="12" name="四角形: 角を丸くする 11">
            <a:extLst>
              <a:ext uri="{FF2B5EF4-FFF2-40B4-BE49-F238E27FC236}">
                <a16:creationId xmlns:a16="http://schemas.microsoft.com/office/drawing/2014/main" id="{7290EF9E-25CB-46DA-AA2B-E1F22C1FC587}"/>
              </a:ext>
            </a:extLst>
          </p:cNvPr>
          <p:cNvSpPr/>
          <p:nvPr/>
        </p:nvSpPr>
        <p:spPr>
          <a:xfrm>
            <a:off x="4260783" y="956997"/>
            <a:ext cx="4572001" cy="6223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w="6350">
                  <a:noFill/>
                </a:ln>
                <a:solidFill>
                  <a:prstClr val="black"/>
                </a:solidFill>
                <a:effectLst/>
                <a:uLnTx/>
                <a:uFillTx/>
                <a:latin typeface="UD デジタル 教科書体 NP-B" panose="02020700000000000000" pitchFamily="18" charset="-128"/>
                <a:ea typeface="07やさしさゴシック手書き" panose="02000600000000000000"/>
              </a:rPr>
              <a:t>～黒潮の流れから海洋ごみ問題について考える～</a:t>
            </a:r>
          </a:p>
        </p:txBody>
      </p:sp>
      <p:grpSp>
        <p:nvGrpSpPr>
          <p:cNvPr id="19" name="グループ化 18">
            <a:extLst>
              <a:ext uri="{FF2B5EF4-FFF2-40B4-BE49-F238E27FC236}">
                <a16:creationId xmlns:a16="http://schemas.microsoft.com/office/drawing/2014/main" id="{5CD06902-8D58-3355-FE5D-251AC074A87A}"/>
              </a:ext>
            </a:extLst>
          </p:cNvPr>
          <p:cNvGrpSpPr/>
          <p:nvPr/>
        </p:nvGrpSpPr>
        <p:grpSpPr>
          <a:xfrm>
            <a:off x="4628340" y="32848"/>
            <a:ext cx="4572001" cy="584006"/>
            <a:chOff x="4628340" y="32848"/>
            <a:chExt cx="4572001" cy="584006"/>
          </a:xfrm>
        </p:grpSpPr>
        <p:grpSp>
          <p:nvGrpSpPr>
            <p:cNvPr id="17" name="グループ化 16">
              <a:extLst>
                <a:ext uri="{FF2B5EF4-FFF2-40B4-BE49-F238E27FC236}">
                  <a16:creationId xmlns:a16="http://schemas.microsoft.com/office/drawing/2014/main" id="{35F53E35-8AF4-AC8F-DAF3-EA835E13BC57}"/>
                </a:ext>
              </a:extLst>
            </p:cNvPr>
            <p:cNvGrpSpPr/>
            <p:nvPr/>
          </p:nvGrpSpPr>
          <p:grpSpPr>
            <a:xfrm>
              <a:off x="4628340" y="394573"/>
              <a:ext cx="4572001" cy="222281"/>
              <a:chOff x="4628340" y="394573"/>
              <a:chExt cx="4572001" cy="222281"/>
            </a:xfrm>
          </p:grpSpPr>
          <p:sp>
            <p:nvSpPr>
              <p:cNvPr id="9" name="正方形/長方形 8">
                <a:extLst>
                  <a:ext uri="{FF2B5EF4-FFF2-40B4-BE49-F238E27FC236}">
                    <a16:creationId xmlns:a16="http://schemas.microsoft.com/office/drawing/2014/main" id="{D64F4ABE-1671-5264-2137-694EB5E9D9F7}"/>
                  </a:ext>
                </a:extLst>
              </p:cNvPr>
              <p:cNvSpPr/>
              <p:nvPr/>
            </p:nvSpPr>
            <p:spPr>
              <a:xfrm>
                <a:off x="5656939" y="421543"/>
                <a:ext cx="2601469" cy="180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四角形: 角を丸くする 55">
                <a:extLst>
                  <a:ext uri="{FF2B5EF4-FFF2-40B4-BE49-F238E27FC236}">
                    <a16:creationId xmlns:a16="http://schemas.microsoft.com/office/drawing/2014/main" id="{AC38205C-CE7E-E805-D976-6BB920AC410B}"/>
                  </a:ext>
                </a:extLst>
              </p:cNvPr>
              <p:cNvSpPr/>
              <p:nvPr/>
            </p:nvSpPr>
            <p:spPr>
              <a:xfrm>
                <a:off x="4628340" y="394573"/>
                <a:ext cx="4572001" cy="222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rPr>
                  <a:t>いおワールドかごしま水族館 </a:t>
                </a:r>
                <a:r>
                  <a:rPr kumimoji="0" lang="en-US" altLang="ja-JP"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rPr>
                  <a:t>×</a:t>
                </a:r>
                <a:r>
                  <a:rPr kumimoji="0" lang="ja-JP" altLang="en-US"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rPr>
                  <a:t> かごしま環境未来館</a:t>
                </a:r>
                <a:endParaRPr kumimoji="0" lang="en-US" altLang="ja-JP"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endParaRPr>
              </a:p>
            </p:txBody>
          </p:sp>
        </p:grpSp>
        <p:grpSp>
          <p:nvGrpSpPr>
            <p:cNvPr id="16" name="グループ化 15">
              <a:extLst>
                <a:ext uri="{FF2B5EF4-FFF2-40B4-BE49-F238E27FC236}">
                  <a16:creationId xmlns:a16="http://schemas.microsoft.com/office/drawing/2014/main" id="{6A38E2D7-A66D-6608-83AA-891CA26CA6B3}"/>
                </a:ext>
              </a:extLst>
            </p:cNvPr>
            <p:cNvGrpSpPr/>
            <p:nvPr/>
          </p:nvGrpSpPr>
          <p:grpSpPr>
            <a:xfrm>
              <a:off x="5342466" y="32848"/>
              <a:ext cx="3128944" cy="467926"/>
              <a:chOff x="5342466" y="32848"/>
              <a:chExt cx="3128944" cy="467926"/>
            </a:xfrm>
          </p:grpSpPr>
          <p:grpSp>
            <p:nvGrpSpPr>
              <p:cNvPr id="15" name="グループ化 14">
                <a:extLst>
                  <a:ext uri="{FF2B5EF4-FFF2-40B4-BE49-F238E27FC236}">
                    <a16:creationId xmlns:a16="http://schemas.microsoft.com/office/drawing/2014/main" id="{2AACAF8C-427C-1A2F-9675-CD327FE2F42A}"/>
                  </a:ext>
                </a:extLst>
              </p:cNvPr>
              <p:cNvGrpSpPr/>
              <p:nvPr/>
            </p:nvGrpSpPr>
            <p:grpSpPr>
              <a:xfrm>
                <a:off x="5342466" y="32848"/>
                <a:ext cx="3128944" cy="467926"/>
                <a:chOff x="5342466" y="32848"/>
                <a:chExt cx="3128944" cy="467926"/>
              </a:xfrm>
            </p:grpSpPr>
            <p:sp>
              <p:nvSpPr>
                <p:cNvPr id="54" name="四角形: 角を丸くする 53">
                  <a:extLst>
                    <a:ext uri="{FF2B5EF4-FFF2-40B4-BE49-F238E27FC236}">
                      <a16:creationId xmlns:a16="http://schemas.microsoft.com/office/drawing/2014/main" id="{5B627C8F-EC9E-1D0A-A38B-F46239A844C4}"/>
                    </a:ext>
                  </a:extLst>
                </p:cNvPr>
                <p:cNvSpPr/>
                <p:nvPr/>
              </p:nvSpPr>
              <p:spPr>
                <a:xfrm>
                  <a:off x="5342466" y="32848"/>
                  <a:ext cx="3031066" cy="440267"/>
                </a:xfrm>
                <a:prstGeom prst="roundRect">
                  <a:avLst/>
                </a:prstGeom>
                <a:no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w="117475">
                      <a:solidFill>
                        <a:srgbClr val="002060"/>
                      </a:solidFill>
                    </a:ln>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endParaRPr>
                </a:p>
              </p:txBody>
            </p:sp>
            <p:sp>
              <p:nvSpPr>
                <p:cNvPr id="8" name="四角形: 角を丸くする 7">
                  <a:extLst>
                    <a:ext uri="{FF2B5EF4-FFF2-40B4-BE49-F238E27FC236}">
                      <a16:creationId xmlns:a16="http://schemas.microsoft.com/office/drawing/2014/main" id="{8CAAC965-CA5E-23CE-A366-B5A46BC45CF3}"/>
                    </a:ext>
                  </a:extLst>
                </p:cNvPr>
                <p:cNvSpPr/>
                <p:nvPr/>
              </p:nvSpPr>
              <p:spPr>
                <a:xfrm>
                  <a:off x="5440344" y="60507"/>
                  <a:ext cx="3031066" cy="440267"/>
                </a:xfrm>
                <a:prstGeom prst="roundRect">
                  <a:avLst/>
                </a:prstGeom>
                <a:no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w="12700">
                        <a:noFill/>
                      </a:ln>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rPr>
                    <a:t>SDGs</a:t>
                  </a:r>
                  <a:r>
                    <a:rPr kumimoji="1" lang="ja-JP" altLang="en-US" sz="1100" b="1" i="0" u="none" strike="noStrike" kern="1200" cap="none" spc="0" normalizeH="0" baseline="0" noProof="0" dirty="0">
                      <a:ln w="12700">
                        <a:noFill/>
                      </a:ln>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rPr>
                    <a:t>特別プログラム</a:t>
                  </a:r>
                </a:p>
              </p:txBody>
            </p:sp>
          </p:grpSp>
          <p:pic>
            <p:nvPicPr>
              <p:cNvPr id="14" name="図 13">
                <a:extLst>
                  <a:ext uri="{FF2B5EF4-FFF2-40B4-BE49-F238E27FC236}">
                    <a16:creationId xmlns:a16="http://schemas.microsoft.com/office/drawing/2014/main" id="{BBB73DEA-B930-FA6B-D4DD-1DEDBDF90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907" y="102197"/>
                <a:ext cx="290923" cy="290923"/>
              </a:xfrm>
              <a:prstGeom prst="rect">
                <a:avLst/>
              </a:prstGeom>
            </p:spPr>
          </p:pic>
        </p:grpSp>
      </p:grpSp>
      <p:grpSp>
        <p:nvGrpSpPr>
          <p:cNvPr id="110" name="グループ化 109">
            <a:extLst>
              <a:ext uri="{FF2B5EF4-FFF2-40B4-BE49-F238E27FC236}">
                <a16:creationId xmlns:a16="http://schemas.microsoft.com/office/drawing/2014/main" id="{DDF95975-94AD-183D-63BC-CC74A6EDEA36}"/>
              </a:ext>
            </a:extLst>
          </p:cNvPr>
          <p:cNvGrpSpPr/>
          <p:nvPr/>
        </p:nvGrpSpPr>
        <p:grpSpPr>
          <a:xfrm>
            <a:off x="4637025" y="1409675"/>
            <a:ext cx="4507379" cy="690535"/>
            <a:chOff x="4592363" y="1320641"/>
            <a:chExt cx="4507379" cy="555971"/>
          </a:xfrm>
        </p:grpSpPr>
        <p:sp>
          <p:nvSpPr>
            <p:cNvPr id="22" name="フローチャート: 手操作入力 51">
              <a:extLst>
                <a:ext uri="{FF2B5EF4-FFF2-40B4-BE49-F238E27FC236}">
                  <a16:creationId xmlns:a16="http://schemas.microsoft.com/office/drawing/2014/main" id="{A00F3A84-25D1-CDA4-E1C0-D941D1304428}"/>
                </a:ext>
              </a:extLst>
            </p:cNvPr>
            <p:cNvSpPr/>
            <p:nvPr/>
          </p:nvSpPr>
          <p:spPr>
            <a:xfrm rot="10800000">
              <a:off x="4592363" y="1320641"/>
              <a:ext cx="4483486" cy="457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3 w 10000"/>
                <a:gd name="connsiteY0" fmla="*/ 0 h 10425"/>
                <a:gd name="connsiteX1" fmla="*/ 10000 w 10000"/>
                <a:gd name="connsiteY1" fmla="*/ 425 h 10425"/>
                <a:gd name="connsiteX2" fmla="*/ 10000 w 10000"/>
                <a:gd name="connsiteY2" fmla="*/ 10425 h 10425"/>
                <a:gd name="connsiteX3" fmla="*/ 0 w 10000"/>
                <a:gd name="connsiteY3" fmla="*/ 10425 h 10425"/>
                <a:gd name="connsiteX4" fmla="*/ 53 w 10000"/>
                <a:gd name="connsiteY4" fmla="*/ 0 h 10425"/>
                <a:gd name="connsiteX0" fmla="*/ 3 w 10024"/>
                <a:gd name="connsiteY0" fmla="*/ 0 h 10522"/>
                <a:gd name="connsiteX1" fmla="*/ 10024 w 10024"/>
                <a:gd name="connsiteY1" fmla="*/ 522 h 10522"/>
                <a:gd name="connsiteX2" fmla="*/ 10024 w 10024"/>
                <a:gd name="connsiteY2" fmla="*/ 10522 h 10522"/>
                <a:gd name="connsiteX3" fmla="*/ 24 w 10024"/>
                <a:gd name="connsiteY3" fmla="*/ 10522 h 10522"/>
                <a:gd name="connsiteX4" fmla="*/ 3 w 10024"/>
                <a:gd name="connsiteY4" fmla="*/ 0 h 10522"/>
                <a:gd name="connsiteX0" fmla="*/ 3 w 10056"/>
                <a:gd name="connsiteY0" fmla="*/ 208 h 10730"/>
                <a:gd name="connsiteX1" fmla="*/ 10056 w 10056"/>
                <a:gd name="connsiteY1" fmla="*/ 0 h 10730"/>
                <a:gd name="connsiteX2" fmla="*/ 10024 w 10056"/>
                <a:gd name="connsiteY2" fmla="*/ 10730 h 10730"/>
                <a:gd name="connsiteX3" fmla="*/ 24 w 10056"/>
                <a:gd name="connsiteY3" fmla="*/ 10730 h 10730"/>
                <a:gd name="connsiteX4" fmla="*/ 3 w 10056"/>
                <a:gd name="connsiteY4" fmla="*/ 208 h 10730"/>
                <a:gd name="connsiteX0" fmla="*/ 22 w 10032"/>
                <a:gd name="connsiteY0" fmla="*/ 0 h 11062"/>
                <a:gd name="connsiteX1" fmla="*/ 10032 w 10032"/>
                <a:gd name="connsiteY1" fmla="*/ 332 h 11062"/>
                <a:gd name="connsiteX2" fmla="*/ 10000 w 10032"/>
                <a:gd name="connsiteY2" fmla="*/ 11062 h 11062"/>
                <a:gd name="connsiteX3" fmla="*/ 0 w 10032"/>
                <a:gd name="connsiteY3" fmla="*/ 11062 h 11062"/>
                <a:gd name="connsiteX4" fmla="*/ 22 w 10032"/>
                <a:gd name="connsiteY4" fmla="*/ 0 h 11062"/>
                <a:gd name="connsiteX0" fmla="*/ 22 w 10032"/>
                <a:gd name="connsiteY0" fmla="*/ 0 h 10816"/>
                <a:gd name="connsiteX1" fmla="*/ 10032 w 10032"/>
                <a:gd name="connsiteY1" fmla="*/ 86 h 10816"/>
                <a:gd name="connsiteX2" fmla="*/ 10000 w 10032"/>
                <a:gd name="connsiteY2" fmla="*/ 10816 h 10816"/>
                <a:gd name="connsiteX3" fmla="*/ 0 w 10032"/>
                <a:gd name="connsiteY3" fmla="*/ 10816 h 10816"/>
                <a:gd name="connsiteX4" fmla="*/ 22 w 10032"/>
                <a:gd name="connsiteY4" fmla="*/ 0 h 1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816">
                  <a:moveTo>
                    <a:pt x="22" y="0"/>
                  </a:moveTo>
                  <a:lnTo>
                    <a:pt x="10032" y="86"/>
                  </a:lnTo>
                  <a:cubicBezTo>
                    <a:pt x="10021" y="3663"/>
                    <a:pt x="10011" y="7239"/>
                    <a:pt x="10000" y="10816"/>
                  </a:cubicBezTo>
                  <a:lnTo>
                    <a:pt x="0" y="10816"/>
                  </a:lnTo>
                  <a:cubicBezTo>
                    <a:pt x="18" y="7341"/>
                    <a:pt x="4" y="3475"/>
                    <a:pt x="22" y="0"/>
                  </a:cubicBezTo>
                  <a:close/>
                </a:path>
              </a:pathLst>
            </a:custGeom>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ローチャート: 手操作入力 51">
              <a:extLst>
                <a:ext uri="{FF2B5EF4-FFF2-40B4-BE49-F238E27FC236}">
                  <a16:creationId xmlns:a16="http://schemas.microsoft.com/office/drawing/2014/main" id="{611341DC-616B-B1EF-97E5-388279759664}"/>
                </a:ext>
              </a:extLst>
            </p:cNvPr>
            <p:cNvSpPr/>
            <p:nvPr/>
          </p:nvSpPr>
          <p:spPr>
            <a:xfrm rot="10800000">
              <a:off x="4616256" y="1830893"/>
              <a:ext cx="4483486" cy="457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3 w 10000"/>
                <a:gd name="connsiteY0" fmla="*/ 0 h 10425"/>
                <a:gd name="connsiteX1" fmla="*/ 10000 w 10000"/>
                <a:gd name="connsiteY1" fmla="*/ 425 h 10425"/>
                <a:gd name="connsiteX2" fmla="*/ 10000 w 10000"/>
                <a:gd name="connsiteY2" fmla="*/ 10425 h 10425"/>
                <a:gd name="connsiteX3" fmla="*/ 0 w 10000"/>
                <a:gd name="connsiteY3" fmla="*/ 10425 h 10425"/>
                <a:gd name="connsiteX4" fmla="*/ 53 w 10000"/>
                <a:gd name="connsiteY4" fmla="*/ 0 h 10425"/>
                <a:gd name="connsiteX0" fmla="*/ 3 w 10024"/>
                <a:gd name="connsiteY0" fmla="*/ 0 h 10522"/>
                <a:gd name="connsiteX1" fmla="*/ 10024 w 10024"/>
                <a:gd name="connsiteY1" fmla="*/ 522 h 10522"/>
                <a:gd name="connsiteX2" fmla="*/ 10024 w 10024"/>
                <a:gd name="connsiteY2" fmla="*/ 10522 h 10522"/>
                <a:gd name="connsiteX3" fmla="*/ 24 w 10024"/>
                <a:gd name="connsiteY3" fmla="*/ 10522 h 10522"/>
                <a:gd name="connsiteX4" fmla="*/ 3 w 10024"/>
                <a:gd name="connsiteY4" fmla="*/ 0 h 10522"/>
                <a:gd name="connsiteX0" fmla="*/ 3 w 10056"/>
                <a:gd name="connsiteY0" fmla="*/ 208 h 10730"/>
                <a:gd name="connsiteX1" fmla="*/ 10056 w 10056"/>
                <a:gd name="connsiteY1" fmla="*/ 0 h 10730"/>
                <a:gd name="connsiteX2" fmla="*/ 10024 w 10056"/>
                <a:gd name="connsiteY2" fmla="*/ 10730 h 10730"/>
                <a:gd name="connsiteX3" fmla="*/ 24 w 10056"/>
                <a:gd name="connsiteY3" fmla="*/ 10730 h 10730"/>
                <a:gd name="connsiteX4" fmla="*/ 3 w 10056"/>
                <a:gd name="connsiteY4" fmla="*/ 208 h 10730"/>
                <a:gd name="connsiteX0" fmla="*/ 22 w 10032"/>
                <a:gd name="connsiteY0" fmla="*/ 0 h 11062"/>
                <a:gd name="connsiteX1" fmla="*/ 10032 w 10032"/>
                <a:gd name="connsiteY1" fmla="*/ 332 h 11062"/>
                <a:gd name="connsiteX2" fmla="*/ 10000 w 10032"/>
                <a:gd name="connsiteY2" fmla="*/ 11062 h 11062"/>
                <a:gd name="connsiteX3" fmla="*/ 0 w 10032"/>
                <a:gd name="connsiteY3" fmla="*/ 11062 h 11062"/>
                <a:gd name="connsiteX4" fmla="*/ 22 w 10032"/>
                <a:gd name="connsiteY4" fmla="*/ 0 h 11062"/>
                <a:gd name="connsiteX0" fmla="*/ 22 w 10032"/>
                <a:gd name="connsiteY0" fmla="*/ 0 h 10816"/>
                <a:gd name="connsiteX1" fmla="*/ 10032 w 10032"/>
                <a:gd name="connsiteY1" fmla="*/ 86 h 10816"/>
                <a:gd name="connsiteX2" fmla="*/ 10000 w 10032"/>
                <a:gd name="connsiteY2" fmla="*/ 10816 h 10816"/>
                <a:gd name="connsiteX3" fmla="*/ 0 w 10032"/>
                <a:gd name="connsiteY3" fmla="*/ 10816 h 10816"/>
                <a:gd name="connsiteX4" fmla="*/ 22 w 10032"/>
                <a:gd name="connsiteY4" fmla="*/ 0 h 1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816">
                  <a:moveTo>
                    <a:pt x="22" y="0"/>
                  </a:moveTo>
                  <a:lnTo>
                    <a:pt x="10032" y="86"/>
                  </a:lnTo>
                  <a:cubicBezTo>
                    <a:pt x="10021" y="3663"/>
                    <a:pt x="10011" y="7239"/>
                    <a:pt x="10000" y="10816"/>
                  </a:cubicBezTo>
                  <a:lnTo>
                    <a:pt x="0" y="10816"/>
                  </a:lnTo>
                  <a:cubicBezTo>
                    <a:pt x="18" y="7341"/>
                    <a:pt x="4" y="3475"/>
                    <a:pt x="22" y="0"/>
                  </a:cubicBezTo>
                  <a:close/>
                </a:path>
              </a:pathLst>
            </a:custGeom>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85" name="グループ化 84">
            <a:extLst>
              <a:ext uri="{FF2B5EF4-FFF2-40B4-BE49-F238E27FC236}">
                <a16:creationId xmlns:a16="http://schemas.microsoft.com/office/drawing/2014/main" id="{89B441A1-3790-1913-3232-A0C4B91510DE}"/>
              </a:ext>
            </a:extLst>
          </p:cNvPr>
          <p:cNvGrpSpPr/>
          <p:nvPr/>
        </p:nvGrpSpPr>
        <p:grpSpPr>
          <a:xfrm>
            <a:off x="136355" y="5668310"/>
            <a:ext cx="4210050" cy="1099190"/>
            <a:chOff x="136355" y="5668310"/>
            <a:chExt cx="4210050" cy="1099190"/>
          </a:xfrm>
        </p:grpSpPr>
        <p:sp>
          <p:nvSpPr>
            <p:cNvPr id="34" name="四角形: 角を丸くする 33">
              <a:extLst>
                <a:ext uri="{FF2B5EF4-FFF2-40B4-BE49-F238E27FC236}">
                  <a16:creationId xmlns:a16="http://schemas.microsoft.com/office/drawing/2014/main" id="{AA81568D-0A63-6C8D-50D7-07B8583D0825}"/>
                </a:ext>
              </a:extLst>
            </p:cNvPr>
            <p:cNvSpPr/>
            <p:nvPr/>
          </p:nvSpPr>
          <p:spPr>
            <a:xfrm>
              <a:off x="136355" y="5668310"/>
              <a:ext cx="4210050" cy="1099190"/>
            </a:xfrm>
            <a:prstGeom prst="roundRect">
              <a:avLst>
                <a:gd name="adj" fmla="val 627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349" b="0" i="0" u="none" strike="noStrike" kern="1200" cap="none" spc="0" normalizeH="0" baseline="0" noProof="0" dirty="0">
                <a:ln>
                  <a:noFill/>
                </a:ln>
                <a:solidFill>
                  <a:prstClr val="black"/>
                </a:solidFill>
                <a:effectLst/>
                <a:uLnTx/>
                <a:uFillTx/>
                <a:latin typeface="HGS明朝E" panose="02020900000000000000" pitchFamily="18" charset="-128"/>
                <a:ea typeface="HGS明朝E" panose="020209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HGS明朝E" panose="02020900000000000000" pitchFamily="18" charset="-128"/>
                <a:ea typeface="HGS明朝E" panose="020209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88" b="0" i="0" u="none" strike="noStrike" kern="1200" cap="none" spc="0" normalizeH="0" baseline="0" noProof="0" dirty="0">
                  <a:ln>
                    <a:noFill/>
                  </a:ln>
                  <a:solidFill>
                    <a:prstClr val="black"/>
                  </a:solidFill>
                  <a:effectLst/>
                  <a:uLnTx/>
                  <a:uFillTx/>
                  <a:latin typeface="HGS明朝E" panose="02020900000000000000" pitchFamily="18" charset="-128"/>
                  <a:ea typeface="HGS明朝E" panose="02020900000000000000" pitchFamily="18" charset="-128"/>
                  <a:cs typeface="+mn-cs"/>
                </a:rPr>
                <a:t>　　　　　　　　　　　　　　　　　　　　　　　　　　　　　　　　　　　　　　　　　　　　　　　　　　　　　　　　　　　　　　　　　　　　　　　　　　　　　　　　　　　　　</a:t>
              </a:r>
            </a:p>
          </p:txBody>
        </p:sp>
        <p:sp>
          <p:nvSpPr>
            <p:cNvPr id="2" name="正方形/長方形 1">
              <a:extLst>
                <a:ext uri="{FF2B5EF4-FFF2-40B4-BE49-F238E27FC236}">
                  <a16:creationId xmlns:a16="http://schemas.microsoft.com/office/drawing/2014/main" id="{24D5640A-B051-24FD-B687-3955077D160A}"/>
                </a:ext>
              </a:extLst>
            </p:cNvPr>
            <p:cNvSpPr/>
            <p:nvPr/>
          </p:nvSpPr>
          <p:spPr>
            <a:xfrm>
              <a:off x="1066646" y="5710460"/>
              <a:ext cx="2600712" cy="253918"/>
            </a:xfrm>
            <a:prstGeom prst="rect">
              <a:avLst/>
            </a:prstGeom>
            <a:noFill/>
          </p:spPr>
          <p:txBody>
            <a:bodyPr wrap="none" lIns="68580" tIns="34291" rIns="68580" bIns="3429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mn-cs"/>
                </a:rPr>
                <a:t>明日のために今日からスタート！！</a:t>
              </a:r>
            </a:p>
          </p:txBody>
        </p:sp>
        <p:pic>
          <p:nvPicPr>
            <p:cNvPr id="41" name="図 40">
              <a:extLst>
                <a:ext uri="{FF2B5EF4-FFF2-40B4-BE49-F238E27FC236}">
                  <a16:creationId xmlns:a16="http://schemas.microsoft.com/office/drawing/2014/main" id="{6E7B3E66-71C2-9D95-9434-31D66E635AC9}"/>
                </a:ext>
              </a:extLst>
            </p:cNvPr>
            <p:cNvPicPr>
              <a:picLocks noChangeAspect="1"/>
            </p:cNvPicPr>
            <p:nvPr/>
          </p:nvPicPr>
          <p:blipFill>
            <a:blip r:embed="rId3"/>
            <a:stretch>
              <a:fillRect/>
            </a:stretch>
          </p:blipFill>
          <p:spPr>
            <a:xfrm flipH="1">
              <a:off x="3870858" y="6466336"/>
              <a:ext cx="335873" cy="230943"/>
            </a:xfrm>
            <a:prstGeom prst="rect">
              <a:avLst/>
            </a:prstGeom>
          </p:spPr>
        </p:pic>
        <p:cxnSp>
          <p:nvCxnSpPr>
            <p:cNvPr id="53" name="直線コネクタ 52">
              <a:extLst>
                <a:ext uri="{FF2B5EF4-FFF2-40B4-BE49-F238E27FC236}">
                  <a16:creationId xmlns:a16="http://schemas.microsoft.com/office/drawing/2014/main" id="{11A52A60-01FA-A11B-041D-9F41DCA070AB}"/>
                </a:ext>
              </a:extLst>
            </p:cNvPr>
            <p:cNvCxnSpPr>
              <a:cxnSpLocks/>
              <a:endCxn id="41" idx="2"/>
            </p:cNvCxnSpPr>
            <p:nvPr/>
          </p:nvCxnSpPr>
          <p:spPr>
            <a:xfrm>
              <a:off x="2185675" y="6697279"/>
              <a:ext cx="1853119" cy="0"/>
            </a:xfrm>
            <a:prstGeom prst="line">
              <a:avLst/>
            </a:prstGeom>
            <a:ln w="19050">
              <a:solidFill>
                <a:srgbClr val="9CC46E"/>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62E6A026-41E6-2908-E847-CBEF53DB7D66}"/>
                </a:ext>
              </a:extLst>
            </p:cNvPr>
            <p:cNvSpPr/>
            <p:nvPr/>
          </p:nvSpPr>
          <p:spPr>
            <a:xfrm>
              <a:off x="2185675" y="6483703"/>
              <a:ext cx="350096" cy="196210"/>
            </a:xfrm>
            <a:prstGeom prst="rect">
              <a:avLst/>
            </a:prstGeom>
            <a:noFill/>
          </p:spPr>
          <p:txBody>
            <a:bodyPr wrap="none" lIns="68580" tIns="34291" rIns="68580" bIns="3429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25" b="0" i="0" u="none" strike="noStrike" kern="1200" cap="none" spc="0" normalizeH="0" baseline="0" noProof="0" dirty="0">
                  <a:ln w="0"/>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mn-cs"/>
                </a:rPr>
                <a:t>氏名</a:t>
              </a:r>
            </a:p>
          </p:txBody>
        </p:sp>
        <p:sp>
          <p:nvSpPr>
            <p:cNvPr id="77" name="正方形/長方形 76">
              <a:extLst>
                <a:ext uri="{FF2B5EF4-FFF2-40B4-BE49-F238E27FC236}">
                  <a16:creationId xmlns:a16="http://schemas.microsoft.com/office/drawing/2014/main" id="{081AF9B3-85F0-F561-E8CC-291008670A63}"/>
                </a:ext>
              </a:extLst>
            </p:cNvPr>
            <p:cNvSpPr/>
            <p:nvPr/>
          </p:nvSpPr>
          <p:spPr>
            <a:xfrm>
              <a:off x="245977" y="5917927"/>
              <a:ext cx="3967033" cy="203934"/>
            </a:xfrm>
            <a:prstGeom prst="rect">
              <a:avLst/>
            </a:prstGeom>
            <a:solidFill>
              <a:srgbClr val="9CC46E"/>
            </a:solidFill>
          </p:spPr>
          <p:txBody>
            <a:bodyPr wrap="square" lIns="68580" tIns="34291" rIns="68580" bIns="34291" anchor="ctr">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07やさしさゴシック手書き"/>
                  <a:ea typeface="游明朝" panose="02020400000000000000" pitchFamily="18" charset="-128"/>
                  <a:cs typeface="Times New Roman" panose="02020603050405020304" pitchFamily="18" charset="0"/>
                </a:rPr>
                <a:t>                        </a:t>
              </a:r>
              <a:r>
                <a:rPr kumimoji="0" lang="ja-JP" altLang="en-US" sz="1049" b="1" i="0" u="none" strike="noStrike" kern="1200" cap="none" spc="0" normalizeH="0" baseline="0" noProof="0" dirty="0">
                  <a:ln w="0"/>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rPr>
                <a:t>マイ行動宣言</a:t>
              </a:r>
            </a:p>
          </p:txBody>
        </p:sp>
        <p:pic>
          <p:nvPicPr>
            <p:cNvPr id="57" name="図 56">
              <a:extLst>
                <a:ext uri="{FF2B5EF4-FFF2-40B4-BE49-F238E27FC236}">
                  <a16:creationId xmlns:a16="http://schemas.microsoft.com/office/drawing/2014/main" id="{2F2E74F9-0A8A-8C8F-D8C8-94B42B5F82B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4247" y="5737361"/>
              <a:ext cx="751020" cy="740319"/>
            </a:xfrm>
            <a:prstGeom prst="rect">
              <a:avLst/>
            </a:prstGeom>
          </p:spPr>
        </p:pic>
      </p:grpSp>
      <p:pic>
        <p:nvPicPr>
          <p:cNvPr id="91" name="図 90">
            <a:extLst>
              <a:ext uri="{FF2B5EF4-FFF2-40B4-BE49-F238E27FC236}">
                <a16:creationId xmlns:a16="http://schemas.microsoft.com/office/drawing/2014/main" id="{6FF579EA-DADE-C2F0-3FE8-D79675D34EE6}"/>
              </a:ext>
            </a:extLst>
          </p:cNvPr>
          <p:cNvPicPr>
            <a:picLocks noChangeAspect="1"/>
          </p:cNvPicPr>
          <p:nvPr/>
        </p:nvPicPr>
        <p:blipFill rotWithShape="1">
          <a:blip r:embed="rId5"/>
          <a:srcRect l="-1" t="3839" r="2772"/>
          <a:stretch/>
        </p:blipFill>
        <p:spPr>
          <a:xfrm>
            <a:off x="7381222" y="3858516"/>
            <a:ext cx="1619905" cy="2813496"/>
          </a:xfrm>
          <a:prstGeom prst="rect">
            <a:avLst/>
          </a:prstGeom>
        </p:spPr>
      </p:pic>
      <p:grpSp>
        <p:nvGrpSpPr>
          <p:cNvPr id="3" name="グループ化 2">
            <a:extLst>
              <a:ext uri="{FF2B5EF4-FFF2-40B4-BE49-F238E27FC236}">
                <a16:creationId xmlns:a16="http://schemas.microsoft.com/office/drawing/2014/main" id="{D2D2023D-3469-0AD6-6137-F6F611078133}"/>
              </a:ext>
            </a:extLst>
          </p:cNvPr>
          <p:cNvGrpSpPr/>
          <p:nvPr/>
        </p:nvGrpSpPr>
        <p:grpSpPr>
          <a:xfrm>
            <a:off x="7335846" y="4378812"/>
            <a:ext cx="1070686" cy="886452"/>
            <a:chOff x="8276583" y="4218570"/>
            <a:chExt cx="1070686" cy="886452"/>
          </a:xfrm>
        </p:grpSpPr>
        <p:pic>
          <p:nvPicPr>
            <p:cNvPr id="72" name="図 71">
              <a:extLst>
                <a:ext uri="{FF2B5EF4-FFF2-40B4-BE49-F238E27FC236}">
                  <a16:creationId xmlns:a16="http://schemas.microsoft.com/office/drawing/2014/main" id="{26281EA3-7C19-E01D-3777-BF3E607994DC}"/>
                </a:ext>
              </a:extLst>
            </p:cNvPr>
            <p:cNvPicPr>
              <a:picLocks noChangeAspect="1"/>
            </p:cNvPicPr>
            <p:nvPr/>
          </p:nvPicPr>
          <p:blipFill>
            <a:blip r:embed="rId6"/>
            <a:stretch>
              <a:fillRect/>
            </a:stretch>
          </p:blipFill>
          <p:spPr>
            <a:xfrm>
              <a:off x="8388764" y="4694701"/>
              <a:ext cx="578509" cy="410321"/>
            </a:xfrm>
            <a:prstGeom prst="rect">
              <a:avLst/>
            </a:prstGeom>
            <a:noFill/>
          </p:spPr>
        </p:pic>
        <p:grpSp>
          <p:nvGrpSpPr>
            <p:cNvPr id="73" name="グループ化 72">
              <a:extLst>
                <a:ext uri="{FF2B5EF4-FFF2-40B4-BE49-F238E27FC236}">
                  <a16:creationId xmlns:a16="http://schemas.microsoft.com/office/drawing/2014/main" id="{A15158EC-54CE-1D4B-CB39-814DDEF655B1}"/>
                </a:ext>
              </a:extLst>
            </p:cNvPr>
            <p:cNvGrpSpPr/>
            <p:nvPr/>
          </p:nvGrpSpPr>
          <p:grpSpPr>
            <a:xfrm>
              <a:off x="8967292" y="4218570"/>
              <a:ext cx="379977" cy="553014"/>
              <a:chOff x="12117487" y="4679780"/>
              <a:chExt cx="521406" cy="624596"/>
            </a:xfrm>
          </p:grpSpPr>
          <p:cxnSp>
            <p:nvCxnSpPr>
              <p:cNvPr id="74" name="直線コネクタ 73">
                <a:extLst>
                  <a:ext uri="{FF2B5EF4-FFF2-40B4-BE49-F238E27FC236}">
                    <a16:creationId xmlns:a16="http://schemas.microsoft.com/office/drawing/2014/main" id="{493F9BBE-481A-C791-E961-3E3ADEC1D3D5}"/>
                  </a:ext>
                </a:extLst>
              </p:cNvPr>
              <p:cNvCxnSpPr>
                <a:cxnSpLocks/>
                <a:endCxn id="93" idx="2"/>
              </p:cNvCxnSpPr>
              <p:nvPr/>
            </p:nvCxnSpPr>
            <p:spPr>
              <a:xfrm flipV="1">
                <a:off x="12128050" y="4679780"/>
                <a:ext cx="510843" cy="7746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5" name="直線コネクタ 74">
                <a:extLst>
                  <a:ext uri="{FF2B5EF4-FFF2-40B4-BE49-F238E27FC236}">
                    <a16:creationId xmlns:a16="http://schemas.microsoft.com/office/drawing/2014/main" id="{DBFC77FA-68E3-48F7-90C9-E09589DC65AC}"/>
                  </a:ext>
                </a:extLst>
              </p:cNvPr>
              <p:cNvCxnSpPr>
                <a:cxnSpLocks/>
                <a:endCxn id="92" idx="4"/>
              </p:cNvCxnSpPr>
              <p:nvPr/>
            </p:nvCxnSpPr>
            <p:spPr>
              <a:xfrm flipV="1">
                <a:off x="12117487" y="4762119"/>
                <a:ext cx="484328" cy="54225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grpSp>
        <p:pic>
          <p:nvPicPr>
            <p:cNvPr id="13" name="図 12" descr="テキスト&#10;&#10;自動的に生成された説明">
              <a:extLst>
                <a:ext uri="{FF2B5EF4-FFF2-40B4-BE49-F238E27FC236}">
                  <a16:creationId xmlns:a16="http://schemas.microsoft.com/office/drawing/2014/main" id="{24722DB1-5235-68C8-B495-F221B9910A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6583" y="4241430"/>
              <a:ext cx="680210" cy="224765"/>
            </a:xfrm>
            <a:prstGeom prst="rect">
              <a:avLst/>
            </a:prstGeom>
            <a:noFill/>
          </p:spPr>
        </p:pic>
      </p:grpSp>
      <p:sp>
        <p:nvSpPr>
          <p:cNvPr id="92" name="楕円 91">
            <a:extLst>
              <a:ext uri="{FF2B5EF4-FFF2-40B4-BE49-F238E27FC236}">
                <a16:creationId xmlns:a16="http://schemas.microsoft.com/office/drawing/2014/main" id="{364507BC-0CCC-B8DA-93D3-2BB3BC016427}"/>
              </a:ext>
            </a:extLst>
          </p:cNvPr>
          <p:cNvSpPr/>
          <p:nvPr/>
        </p:nvSpPr>
        <p:spPr>
          <a:xfrm>
            <a:off x="8356636" y="4405986"/>
            <a:ext cx="45719" cy="4571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3" name="楕円 92">
            <a:extLst>
              <a:ext uri="{FF2B5EF4-FFF2-40B4-BE49-F238E27FC236}">
                <a16:creationId xmlns:a16="http://schemas.microsoft.com/office/drawing/2014/main" id="{075D1F90-8E8B-2ABC-9B1C-A4A33AB2DF51}"/>
              </a:ext>
            </a:extLst>
          </p:cNvPr>
          <p:cNvSpPr/>
          <p:nvPr/>
        </p:nvSpPr>
        <p:spPr>
          <a:xfrm>
            <a:off x="8406527" y="4355953"/>
            <a:ext cx="45719" cy="4571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四角形: 角を丸くする 65">
            <a:extLst>
              <a:ext uri="{FF2B5EF4-FFF2-40B4-BE49-F238E27FC236}">
                <a16:creationId xmlns:a16="http://schemas.microsoft.com/office/drawing/2014/main" id="{14BC45AD-EF83-6A06-1665-01BC50E09C6C}"/>
              </a:ext>
            </a:extLst>
          </p:cNvPr>
          <p:cNvSpPr/>
          <p:nvPr/>
        </p:nvSpPr>
        <p:spPr>
          <a:xfrm>
            <a:off x="4754419" y="2721456"/>
            <a:ext cx="4208293" cy="120248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cs typeface="+mn-cs"/>
              </a:rPr>
              <a:t>自分の体験や生活の中で、今までどのように海と関わってきたのか思い出してみよう</a:t>
            </a:r>
          </a:p>
        </p:txBody>
      </p:sp>
      <p:pic>
        <p:nvPicPr>
          <p:cNvPr id="38" name="図 37">
            <a:extLst>
              <a:ext uri="{FF2B5EF4-FFF2-40B4-BE49-F238E27FC236}">
                <a16:creationId xmlns:a16="http://schemas.microsoft.com/office/drawing/2014/main" id="{744AC4C2-E3EE-2752-E1EA-0F238DCF664A}"/>
              </a:ext>
            </a:extLst>
          </p:cNvPr>
          <p:cNvPicPr>
            <a:picLocks noChangeAspect="1"/>
          </p:cNvPicPr>
          <p:nvPr/>
        </p:nvPicPr>
        <p:blipFill>
          <a:blip r:embed="rId8"/>
          <a:stretch>
            <a:fillRect/>
          </a:stretch>
        </p:blipFill>
        <p:spPr>
          <a:xfrm>
            <a:off x="7448027" y="1073880"/>
            <a:ext cx="1707718" cy="1143773"/>
          </a:xfrm>
          <a:prstGeom prst="rect">
            <a:avLst/>
          </a:prstGeom>
        </p:spPr>
      </p:pic>
      <p:grpSp>
        <p:nvGrpSpPr>
          <p:cNvPr id="44" name="グループ化 43">
            <a:extLst>
              <a:ext uri="{FF2B5EF4-FFF2-40B4-BE49-F238E27FC236}">
                <a16:creationId xmlns:a16="http://schemas.microsoft.com/office/drawing/2014/main" id="{AB41AE97-A4DD-A640-1D4A-23C6A8A471EE}"/>
              </a:ext>
            </a:extLst>
          </p:cNvPr>
          <p:cNvGrpSpPr/>
          <p:nvPr/>
        </p:nvGrpSpPr>
        <p:grpSpPr>
          <a:xfrm>
            <a:off x="1797300" y="5362266"/>
            <a:ext cx="5484696" cy="1434657"/>
            <a:chOff x="1797300" y="5362266"/>
            <a:chExt cx="5484696" cy="1434657"/>
          </a:xfrm>
        </p:grpSpPr>
        <p:sp>
          <p:nvSpPr>
            <p:cNvPr id="42" name="テキスト ボックス 41">
              <a:extLst>
                <a:ext uri="{FF2B5EF4-FFF2-40B4-BE49-F238E27FC236}">
                  <a16:creationId xmlns:a16="http://schemas.microsoft.com/office/drawing/2014/main" id="{CFAAC4A6-8950-BA0E-E77C-D99CFA834B3B}"/>
                </a:ext>
              </a:extLst>
            </p:cNvPr>
            <p:cNvSpPr txBox="1"/>
            <p:nvPr/>
          </p:nvSpPr>
          <p:spPr>
            <a:xfrm>
              <a:off x="6700603" y="6550702"/>
              <a:ext cx="581393" cy="246221"/>
            </a:xfrm>
            <a:prstGeom prst="rect">
              <a:avLst/>
            </a:prstGeom>
            <a:noFill/>
          </p:spPr>
          <p:txBody>
            <a:bodyPr wrap="square" rtlCol="0">
              <a:spAutoFit/>
            </a:bodyPr>
            <a:lstStyle/>
            <a:p>
              <a:pPr algn="ctr"/>
              <a:r>
                <a:rPr kumimoji="1" lang="en-US" altLang="ja-JP" sz="1000" dirty="0"/>
                <a:t>-1-</a:t>
              </a:r>
              <a:endParaRPr kumimoji="1" lang="ja-JP" altLang="en-US" sz="1000" dirty="0"/>
            </a:p>
          </p:txBody>
        </p:sp>
        <p:sp>
          <p:nvSpPr>
            <p:cNvPr id="43" name="テキスト ボックス 42">
              <a:extLst>
                <a:ext uri="{FF2B5EF4-FFF2-40B4-BE49-F238E27FC236}">
                  <a16:creationId xmlns:a16="http://schemas.microsoft.com/office/drawing/2014/main" id="{E685A592-525D-06BE-7164-BB8128161284}"/>
                </a:ext>
              </a:extLst>
            </p:cNvPr>
            <p:cNvSpPr txBox="1"/>
            <p:nvPr/>
          </p:nvSpPr>
          <p:spPr>
            <a:xfrm>
              <a:off x="1797300" y="5362266"/>
              <a:ext cx="581393" cy="246221"/>
            </a:xfrm>
            <a:prstGeom prst="rect">
              <a:avLst/>
            </a:prstGeom>
            <a:noFill/>
          </p:spPr>
          <p:txBody>
            <a:bodyPr wrap="square" rtlCol="0">
              <a:spAutoFit/>
            </a:bodyPr>
            <a:lstStyle/>
            <a:p>
              <a:pPr algn="ctr"/>
              <a:r>
                <a:rPr kumimoji="1" lang="en-US" altLang="ja-JP" sz="1000" dirty="0"/>
                <a:t>-4-</a:t>
              </a:r>
              <a:endParaRPr kumimoji="1" lang="ja-JP" altLang="en-US" sz="1000" dirty="0"/>
            </a:p>
          </p:txBody>
        </p:sp>
      </p:grpSp>
      <p:pic>
        <p:nvPicPr>
          <p:cNvPr id="7" name="図 6">
            <a:extLst>
              <a:ext uri="{FF2B5EF4-FFF2-40B4-BE49-F238E27FC236}">
                <a16:creationId xmlns:a16="http://schemas.microsoft.com/office/drawing/2014/main" id="{B158090F-F186-694A-9048-539425F00E56}"/>
              </a:ext>
            </a:extLst>
          </p:cNvPr>
          <p:cNvPicPr>
            <a:picLocks noChangeAspect="1"/>
          </p:cNvPicPr>
          <p:nvPr/>
        </p:nvPicPr>
        <p:blipFill>
          <a:blip r:embed="rId9"/>
          <a:stretch>
            <a:fillRect/>
          </a:stretch>
        </p:blipFill>
        <p:spPr>
          <a:xfrm>
            <a:off x="5503959" y="654136"/>
            <a:ext cx="2852677" cy="380010"/>
          </a:xfrm>
          <a:prstGeom prst="rect">
            <a:avLst/>
          </a:prstGeom>
        </p:spPr>
      </p:pic>
    </p:spTree>
    <p:extLst>
      <p:ext uri="{BB962C8B-B14F-4D97-AF65-F5344CB8AC3E}">
        <p14:creationId xmlns:p14="http://schemas.microsoft.com/office/powerpoint/2010/main" val="628603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F6A4-8960-F39A-AE5E-136CCB05F556}"/>
            </a:ext>
          </a:extLst>
        </p:cNvPr>
        <p:cNvGrpSpPr/>
        <p:nvPr/>
      </p:nvGrpSpPr>
      <p:grpSpPr>
        <a:xfrm>
          <a:off x="0" y="0"/>
          <a:ext cx="0" cy="0"/>
          <a:chOff x="0" y="0"/>
          <a:chExt cx="0" cy="0"/>
        </a:xfrm>
      </p:grpSpPr>
      <p:sp>
        <p:nvSpPr>
          <p:cNvPr id="36" name="テキスト ボックス 2">
            <a:extLst>
              <a:ext uri="{FF2B5EF4-FFF2-40B4-BE49-F238E27FC236}">
                <a16:creationId xmlns:a16="http://schemas.microsoft.com/office/drawing/2014/main" id="{D7F1AE52-1846-E6A1-4F9C-AEC4616DCA87}"/>
              </a:ext>
            </a:extLst>
          </p:cNvPr>
          <p:cNvSpPr txBox="1">
            <a:spLocks noChangeArrowheads="1"/>
          </p:cNvSpPr>
          <p:nvPr/>
        </p:nvSpPr>
        <p:spPr bwMode="auto">
          <a:xfrm>
            <a:off x="77832" y="1006421"/>
            <a:ext cx="4370663" cy="2753945"/>
          </a:xfrm>
          <a:prstGeom prst="rect">
            <a:avLst/>
          </a:prstGeom>
          <a:noFill/>
          <a:ln w="9525">
            <a:noFill/>
            <a:miter lim="800000"/>
            <a:headEnd/>
            <a:tailEnd/>
          </a:ln>
        </p:spPr>
        <p:txBody>
          <a:bodyPr rot="0" vert="horz" wrap="square" lIns="68580" tIns="34291" rIns="68580" bIns="34291" anchor="t" anchorCtr="0">
            <a:noAutofit/>
          </a:bodyPr>
          <a:lstStyle/>
          <a:p>
            <a:pPr marL="457198" indent="-457198">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①　世界最大の暖かい海流、　　　　　　　　は</a:t>
            </a:r>
          </a:p>
          <a:p>
            <a:pPr marL="442911" indent="-342899">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で生まれる。　</a:t>
            </a: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②　鹿児島近海では、</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①はどう流れている？</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地図に書きこんでみよう。</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③　「ジンベエザメ」は大きな口を開閉しながら、海面近くをただよう</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プランクトンなどを　　　　　　　　　　　　にして食べる。</a:t>
            </a: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④　　南の海はプランクトンが少ないので、南の海でうまれた</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「カツオ」は</a:t>
            </a: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と自分に適した　　　　　　　　   を求めて、</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海流に乗って回遊する。</a:t>
            </a:r>
          </a:p>
        </p:txBody>
      </p:sp>
      <p:sp>
        <p:nvSpPr>
          <p:cNvPr id="70" name="正方形/長方形 69">
            <a:extLst>
              <a:ext uri="{FF2B5EF4-FFF2-40B4-BE49-F238E27FC236}">
                <a16:creationId xmlns:a16="http://schemas.microsoft.com/office/drawing/2014/main" id="{67078B40-8060-1C94-75C1-11EF51AEE74D}"/>
              </a:ext>
            </a:extLst>
          </p:cNvPr>
          <p:cNvSpPr/>
          <p:nvPr/>
        </p:nvSpPr>
        <p:spPr>
          <a:xfrm>
            <a:off x="3148533" y="1050414"/>
            <a:ext cx="1011479"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050" dirty="0"/>
          </a:p>
        </p:txBody>
      </p:sp>
      <p:sp>
        <p:nvSpPr>
          <p:cNvPr id="25" name="四角形: 角を丸くする 24">
            <a:extLst>
              <a:ext uri="{FF2B5EF4-FFF2-40B4-BE49-F238E27FC236}">
                <a16:creationId xmlns:a16="http://schemas.microsoft.com/office/drawing/2014/main" id="{634D5BCB-76CC-40B2-77AE-80FCD101479E}"/>
              </a:ext>
            </a:extLst>
          </p:cNvPr>
          <p:cNvSpPr/>
          <p:nvPr/>
        </p:nvSpPr>
        <p:spPr>
          <a:xfrm>
            <a:off x="125545" y="753011"/>
            <a:ext cx="4422781" cy="196850"/>
          </a:xfrm>
          <a:prstGeom prst="roundRect">
            <a:avLst/>
          </a:prstGeom>
          <a:gradFill flip="none" rotWithShape="1">
            <a:gsLst>
              <a:gs pos="0">
                <a:schemeClr val="accent1">
                  <a:lumMod val="50000"/>
                </a:schemeClr>
              </a:gs>
              <a:gs pos="74000">
                <a:srgbClr val="002060"/>
              </a:gs>
              <a:gs pos="83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749" dirty="0">
                <a:latin typeface="UD デジタル 教科書体 N-B" panose="02020700000000000000" pitchFamily="17" charset="-128"/>
                <a:ea typeface="UD デジタル 教科書体 N-B" panose="02020700000000000000" pitchFamily="17" charset="-128"/>
              </a:rPr>
              <a:t>　</a:t>
            </a:r>
            <a:r>
              <a:rPr lang="ja-JP" altLang="en-US" sz="749" dirty="0">
                <a:latin typeface="UD デジタル 教科書体 N-B" panose="02020700000000000000" pitchFamily="17" charset="-128"/>
                <a:ea typeface="07やさしさゴシック手書き" panose="02000600000000000000"/>
              </a:rPr>
              <a:t>　</a:t>
            </a:r>
            <a:r>
              <a:rPr lang="ja-JP" altLang="en-US" sz="750" b="1" dirty="0">
                <a:latin typeface="UD デジタル 教科書体 N-B" panose="02020700000000000000" pitchFamily="17" charset="-128"/>
                <a:ea typeface="07やさしさゴシック手書き" panose="02000600000000000000"/>
              </a:rPr>
              <a:t>展示を見て記入しよう　</a:t>
            </a:r>
            <a:r>
              <a:rPr lang="ja-JP" altLang="en-US" sz="750" b="1" kern="100" dirty="0">
                <a:solidFill>
                  <a:schemeClr val="bg1"/>
                </a:solidFill>
                <a:latin typeface="UD デジタル 教科書体 N-B" panose="02020700000000000000" pitchFamily="17" charset="-128"/>
                <a:ea typeface="07やさしさゴシック手書き" panose="02000600000000000000"/>
                <a:cs typeface="Times New Roman" panose="02020603050405020304" pitchFamily="18" charset="0"/>
              </a:rPr>
              <a:t>場所　２階黒潮大水槽</a:t>
            </a:r>
          </a:p>
        </p:txBody>
      </p:sp>
      <p:sp>
        <p:nvSpPr>
          <p:cNvPr id="26" name="楕円 25">
            <a:extLst>
              <a:ext uri="{FF2B5EF4-FFF2-40B4-BE49-F238E27FC236}">
                <a16:creationId xmlns:a16="http://schemas.microsoft.com/office/drawing/2014/main" id="{8AEBD66C-00B8-52F2-41D4-A890F2387977}"/>
              </a:ext>
            </a:extLst>
          </p:cNvPr>
          <p:cNvSpPr/>
          <p:nvPr/>
        </p:nvSpPr>
        <p:spPr>
          <a:xfrm>
            <a:off x="68396" y="708562"/>
            <a:ext cx="279400" cy="279400"/>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UD デジタル 教科書体 N-B" panose="02020700000000000000" pitchFamily="17" charset="-128"/>
                <a:ea typeface="07やさしさゴシック手書き" panose="02000600000000000000"/>
              </a:rPr>
              <a:t>３</a:t>
            </a:r>
          </a:p>
        </p:txBody>
      </p:sp>
      <p:sp>
        <p:nvSpPr>
          <p:cNvPr id="45" name="四角形: 角を丸くする 44">
            <a:extLst>
              <a:ext uri="{FF2B5EF4-FFF2-40B4-BE49-F238E27FC236}">
                <a16:creationId xmlns:a16="http://schemas.microsoft.com/office/drawing/2014/main" id="{0C5099EE-E900-F925-16AE-0F7BB5F9E35D}"/>
              </a:ext>
            </a:extLst>
          </p:cNvPr>
          <p:cNvSpPr/>
          <p:nvPr/>
        </p:nvSpPr>
        <p:spPr>
          <a:xfrm>
            <a:off x="4790029" y="747518"/>
            <a:ext cx="4152900" cy="226800"/>
          </a:xfrm>
          <a:prstGeom prst="roundRect">
            <a:avLst/>
          </a:prstGeom>
          <a:gradFill flip="none" rotWithShape="1">
            <a:gsLst>
              <a:gs pos="0">
                <a:srgbClr val="009900"/>
              </a:gs>
              <a:gs pos="45000">
                <a:srgbClr val="33CC33"/>
              </a:gs>
              <a:gs pos="73000">
                <a:srgbClr val="66FF66"/>
              </a:gs>
              <a:gs pos="100000">
                <a:srgbClr val="99FF99"/>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749" dirty="0">
                <a:latin typeface="UD デジタル 教科書体 N-B" panose="02020700000000000000" pitchFamily="17" charset="-128"/>
                <a:ea typeface="07やさしさゴシック手書き" panose="02000600000000000000"/>
              </a:rPr>
              <a:t>　　</a:t>
            </a:r>
            <a:r>
              <a:rPr lang="ja-JP" altLang="en-US" sz="700" b="1" dirty="0">
                <a:solidFill>
                  <a:schemeClr val="bg1"/>
                </a:solidFill>
                <a:latin typeface="UD デジタル 教科書体 N-B" panose="02020700000000000000" pitchFamily="17" charset="-128"/>
                <a:ea typeface="07やさしさゴシック手書き" panose="02000600000000000000"/>
              </a:rPr>
              <a:t>展示を見て記入しよう　　</a:t>
            </a:r>
            <a:endParaRPr lang="ja-JP" altLang="en-US" sz="800" dirty="0">
              <a:solidFill>
                <a:schemeClr val="bg1"/>
              </a:solidFill>
            </a:endParaRPr>
          </a:p>
        </p:txBody>
      </p:sp>
      <p:sp>
        <p:nvSpPr>
          <p:cNvPr id="46" name="楕円 45">
            <a:extLst>
              <a:ext uri="{FF2B5EF4-FFF2-40B4-BE49-F238E27FC236}">
                <a16:creationId xmlns:a16="http://schemas.microsoft.com/office/drawing/2014/main" id="{4CAFB872-94B0-25AA-93B1-3CD2CA2C9417}"/>
              </a:ext>
            </a:extLst>
          </p:cNvPr>
          <p:cNvSpPr/>
          <p:nvPr/>
        </p:nvSpPr>
        <p:spPr>
          <a:xfrm>
            <a:off x="4732883" y="703069"/>
            <a:ext cx="279400" cy="279400"/>
          </a:xfrm>
          <a:prstGeom prst="ellipse">
            <a:avLst/>
          </a:prstGeom>
          <a:solidFill>
            <a:srgbClr val="0099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UD デジタル 教科書体 N-B" panose="02020700000000000000" pitchFamily="17" charset="-128"/>
                <a:ea typeface="07やさしさゴシック手書き" panose="02000600000000000000"/>
              </a:rPr>
              <a:t>５</a:t>
            </a:r>
          </a:p>
        </p:txBody>
      </p:sp>
      <p:grpSp>
        <p:nvGrpSpPr>
          <p:cNvPr id="81" name="グループ化 80">
            <a:extLst>
              <a:ext uri="{FF2B5EF4-FFF2-40B4-BE49-F238E27FC236}">
                <a16:creationId xmlns:a16="http://schemas.microsoft.com/office/drawing/2014/main" id="{E81355AD-8A14-0654-A09C-79B59B743334}"/>
              </a:ext>
            </a:extLst>
          </p:cNvPr>
          <p:cNvGrpSpPr/>
          <p:nvPr/>
        </p:nvGrpSpPr>
        <p:grpSpPr>
          <a:xfrm>
            <a:off x="82972" y="3760366"/>
            <a:ext cx="4479931" cy="2344623"/>
            <a:chOff x="89859" y="3206018"/>
            <a:chExt cx="5973241" cy="3126163"/>
          </a:xfrm>
        </p:grpSpPr>
        <p:sp>
          <p:nvSpPr>
            <p:cNvPr id="94" name="テキスト ボックス 2">
              <a:extLst>
                <a:ext uri="{FF2B5EF4-FFF2-40B4-BE49-F238E27FC236}">
                  <a16:creationId xmlns:a16="http://schemas.microsoft.com/office/drawing/2014/main" id="{7A9A4371-714C-37BD-70F6-2EF49E501B18}"/>
                </a:ext>
              </a:extLst>
            </p:cNvPr>
            <p:cNvSpPr txBox="1">
              <a:spLocks noChangeArrowheads="1"/>
            </p:cNvSpPr>
            <p:nvPr/>
          </p:nvSpPr>
          <p:spPr bwMode="auto">
            <a:xfrm>
              <a:off x="110199" y="3609399"/>
              <a:ext cx="5882576" cy="2722782"/>
            </a:xfrm>
            <a:prstGeom prst="rect">
              <a:avLst/>
            </a:prstGeom>
            <a:noFill/>
            <a:ln w="9525">
              <a:noFill/>
              <a:miter lim="800000"/>
              <a:headEnd/>
              <a:tailEnd/>
            </a:ln>
          </p:spPr>
          <p:txBody>
            <a:bodyPr rot="0" vert="horz" wrap="square" lIns="68580" tIns="34291" rIns="68580" bIns="34291" anchor="t" anchorCtr="0">
              <a:noAutofit/>
            </a:bodyPr>
            <a:lstStyle/>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①　黒潮はこの後、どのように流れていく？　</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地図に書き込んでみよう。</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②　カツオやジンベエザメ以外に</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海流にのって回遊する生きものをあげてみよう。</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③　海流は、生きものだけでなく、私たちの暮らしから出るさまざまな</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00" u="sng" kern="100" dirty="0">
                  <a:latin typeface="游明朝" panose="02020400000000000000" pitchFamily="18" charset="-128"/>
                  <a:ea typeface="07やさしさゴシック手書き" panose="02000600000000000000"/>
                  <a:cs typeface="Times New Roman" panose="02020603050405020304" pitchFamily="18" charset="0"/>
                </a:rPr>
                <a:t>ゴミ</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も運ぶ。海の生きものたちは、海に流れ出た</a:t>
              </a:r>
              <a:r>
                <a:rPr lang="ja-JP" altLang="en-US" sz="1000" u="sng" kern="100" dirty="0">
                  <a:latin typeface="游明朝" panose="02020400000000000000" pitchFamily="18" charset="-128"/>
                  <a:ea typeface="07やさしさゴシック手書き" panose="02000600000000000000"/>
                  <a:cs typeface="Times New Roman" panose="02020603050405020304" pitchFamily="18" charset="0"/>
                </a:rPr>
                <a:t>ゴミ</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をエサといっ</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しょにのみこんでしまったり、ゴミにからまって体が傷ついたり、</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自由を奪われたりするなどの影響を受けている。</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私たちのくらしは海に　　　　　　　　　　　　   　いる。</a:t>
              </a:r>
            </a:p>
          </p:txBody>
        </p:sp>
        <p:grpSp>
          <p:nvGrpSpPr>
            <p:cNvPr id="20" name="グループ化 19">
              <a:extLst>
                <a:ext uri="{FF2B5EF4-FFF2-40B4-BE49-F238E27FC236}">
                  <a16:creationId xmlns:a16="http://schemas.microsoft.com/office/drawing/2014/main" id="{45007613-6211-A091-A947-F586779836F4}"/>
                </a:ext>
              </a:extLst>
            </p:cNvPr>
            <p:cNvGrpSpPr/>
            <p:nvPr/>
          </p:nvGrpSpPr>
          <p:grpSpPr>
            <a:xfrm>
              <a:off x="89859" y="3206018"/>
              <a:ext cx="5973241" cy="372533"/>
              <a:chOff x="89859" y="3196441"/>
              <a:chExt cx="5973241" cy="372533"/>
            </a:xfrm>
          </p:grpSpPr>
          <p:sp>
            <p:nvSpPr>
              <p:cNvPr id="28" name="四角形: 角を丸くする 27">
                <a:extLst>
                  <a:ext uri="{FF2B5EF4-FFF2-40B4-BE49-F238E27FC236}">
                    <a16:creationId xmlns:a16="http://schemas.microsoft.com/office/drawing/2014/main" id="{D0DC8556-62F8-6522-819D-362145867573}"/>
                  </a:ext>
                </a:extLst>
              </p:cNvPr>
              <p:cNvSpPr/>
              <p:nvPr/>
            </p:nvSpPr>
            <p:spPr>
              <a:xfrm>
                <a:off x="166059" y="3255708"/>
                <a:ext cx="5897041" cy="262467"/>
              </a:xfrm>
              <a:prstGeom prst="roundRect">
                <a:avLst/>
              </a:prstGeom>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749" dirty="0">
                    <a:latin typeface="UD デジタル 教科書体 N-B" panose="02020700000000000000" pitchFamily="17" charset="-128"/>
                    <a:ea typeface="UD デジタル 教科書体 N-B" panose="02020700000000000000" pitchFamily="17" charset="-128"/>
                  </a:rPr>
                  <a:t>　</a:t>
                </a:r>
                <a:r>
                  <a:rPr lang="ja-JP" altLang="en-US" sz="749" dirty="0">
                    <a:latin typeface="UD デジタル 教科書体 N-B" panose="02020700000000000000" pitchFamily="17" charset="-128"/>
                    <a:ea typeface="07やさしさゴシック手書き" panose="02000600000000000000"/>
                  </a:rPr>
                  <a:t>　</a:t>
                </a:r>
                <a:r>
                  <a:rPr lang="ja-JP" altLang="en-US" sz="749" b="1" dirty="0">
                    <a:latin typeface="UD デジタル 教科書体 N-B" panose="02020700000000000000" pitchFamily="17" charset="-128"/>
                    <a:ea typeface="07やさしさゴシック手書き" panose="02000600000000000000"/>
                  </a:rPr>
                  <a:t>考えて記入しよう</a:t>
                </a:r>
              </a:p>
            </p:txBody>
          </p:sp>
          <p:sp>
            <p:nvSpPr>
              <p:cNvPr id="29" name="楕円 28">
                <a:extLst>
                  <a:ext uri="{FF2B5EF4-FFF2-40B4-BE49-F238E27FC236}">
                    <a16:creationId xmlns:a16="http://schemas.microsoft.com/office/drawing/2014/main" id="{0B5117F0-D123-0336-832D-656D167AB9E8}"/>
                  </a:ext>
                </a:extLst>
              </p:cNvPr>
              <p:cNvSpPr/>
              <p:nvPr/>
            </p:nvSpPr>
            <p:spPr>
              <a:xfrm>
                <a:off x="89859" y="3196441"/>
                <a:ext cx="372533" cy="372533"/>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UD デジタル 教科書体 N-B" panose="02020700000000000000" pitchFamily="17" charset="-128"/>
                    <a:ea typeface="07やさしさゴシック手書き" panose="02000600000000000000"/>
                  </a:rPr>
                  <a:t>４</a:t>
                </a:r>
              </a:p>
            </p:txBody>
          </p:sp>
        </p:grpSp>
        <p:grpSp>
          <p:nvGrpSpPr>
            <p:cNvPr id="73" name="グループ化 72">
              <a:extLst>
                <a:ext uri="{FF2B5EF4-FFF2-40B4-BE49-F238E27FC236}">
                  <a16:creationId xmlns:a16="http://schemas.microsoft.com/office/drawing/2014/main" id="{1CBF952F-7193-AD7B-56BA-C9C6A89640E6}"/>
                </a:ext>
              </a:extLst>
            </p:cNvPr>
            <p:cNvGrpSpPr/>
            <p:nvPr/>
          </p:nvGrpSpPr>
          <p:grpSpPr>
            <a:xfrm>
              <a:off x="4070543" y="3641865"/>
              <a:ext cx="1967811" cy="983346"/>
              <a:chOff x="4021052" y="3636457"/>
              <a:chExt cx="2016019" cy="1007438"/>
            </a:xfrm>
          </p:grpSpPr>
          <p:pic>
            <p:nvPicPr>
              <p:cNvPr id="92" name="図 91">
                <a:extLst>
                  <a:ext uri="{FF2B5EF4-FFF2-40B4-BE49-F238E27FC236}">
                    <a16:creationId xmlns:a16="http://schemas.microsoft.com/office/drawing/2014/main" id="{EEF05528-E1D3-51ED-13CE-81765AFA47AF}"/>
                  </a:ext>
                </a:extLst>
              </p:cNvPr>
              <p:cNvPicPr>
                <a:picLocks noChangeAspect="1"/>
              </p:cNvPicPr>
              <p:nvPr/>
            </p:nvPicPr>
            <p:blipFill rotWithShape="1">
              <a:blip r:embed="rId3"/>
              <a:srcRect l="37450" t="19399" r="16506" b="35214"/>
              <a:stretch/>
            </p:blipFill>
            <p:spPr>
              <a:xfrm>
                <a:off x="4021052" y="3636457"/>
                <a:ext cx="2009414" cy="1007438"/>
              </a:xfrm>
              <a:prstGeom prst="rect">
                <a:avLst/>
              </a:prstGeom>
              <a:ln>
                <a:solidFill>
                  <a:schemeClr val="accent1"/>
                </a:solidFill>
              </a:ln>
            </p:spPr>
          </p:pic>
          <p:cxnSp>
            <p:nvCxnSpPr>
              <p:cNvPr id="39" name="直線コネクタ 38">
                <a:extLst>
                  <a:ext uri="{FF2B5EF4-FFF2-40B4-BE49-F238E27FC236}">
                    <a16:creationId xmlns:a16="http://schemas.microsoft.com/office/drawing/2014/main" id="{0627547E-553C-01CC-5DF5-8FB3A0F6C406}"/>
                  </a:ext>
                </a:extLst>
              </p:cNvPr>
              <p:cNvCxnSpPr>
                <a:cxnSpLocks/>
              </p:cNvCxnSpPr>
              <p:nvPr/>
            </p:nvCxnSpPr>
            <p:spPr>
              <a:xfrm>
                <a:off x="4031702" y="4556878"/>
                <a:ext cx="2005369" cy="0"/>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sp>
        <p:nvSpPr>
          <p:cNvPr id="7" name="正方形/長方形 6">
            <a:extLst>
              <a:ext uri="{FF2B5EF4-FFF2-40B4-BE49-F238E27FC236}">
                <a16:creationId xmlns:a16="http://schemas.microsoft.com/office/drawing/2014/main" id="{57AA1206-2B89-B1A1-2820-86BEE9F8AE2A}"/>
              </a:ext>
            </a:extLst>
          </p:cNvPr>
          <p:cNvSpPr/>
          <p:nvPr/>
        </p:nvSpPr>
        <p:spPr>
          <a:xfrm>
            <a:off x="1798698" y="1267100"/>
            <a:ext cx="1011479"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19" name="正方形/長方形 18">
            <a:extLst>
              <a:ext uri="{FF2B5EF4-FFF2-40B4-BE49-F238E27FC236}">
                <a16:creationId xmlns:a16="http://schemas.microsoft.com/office/drawing/2014/main" id="{1E6B71CC-F723-5E55-7A2D-A6074691795B}"/>
              </a:ext>
            </a:extLst>
          </p:cNvPr>
          <p:cNvSpPr/>
          <p:nvPr/>
        </p:nvSpPr>
        <p:spPr>
          <a:xfrm>
            <a:off x="1575399" y="2642857"/>
            <a:ext cx="1457587"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21" name="正方形/長方形 20">
            <a:extLst>
              <a:ext uri="{FF2B5EF4-FFF2-40B4-BE49-F238E27FC236}">
                <a16:creationId xmlns:a16="http://schemas.microsoft.com/office/drawing/2014/main" id="{0140372C-2A32-2420-8F74-46A8F43BB0A8}"/>
              </a:ext>
            </a:extLst>
          </p:cNvPr>
          <p:cNvSpPr/>
          <p:nvPr/>
        </p:nvSpPr>
        <p:spPr>
          <a:xfrm>
            <a:off x="1166883" y="3101716"/>
            <a:ext cx="469589"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27" name="正方形/長方形 26">
            <a:extLst>
              <a:ext uri="{FF2B5EF4-FFF2-40B4-BE49-F238E27FC236}">
                <a16:creationId xmlns:a16="http://schemas.microsoft.com/office/drawing/2014/main" id="{FAB1FCBA-AF57-61D3-CF88-8FAAB5134A62}"/>
              </a:ext>
            </a:extLst>
          </p:cNvPr>
          <p:cNvSpPr/>
          <p:nvPr/>
        </p:nvSpPr>
        <p:spPr>
          <a:xfrm>
            <a:off x="2561025" y="3118236"/>
            <a:ext cx="1049505"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30" name="正方形/長方形 29">
            <a:extLst>
              <a:ext uri="{FF2B5EF4-FFF2-40B4-BE49-F238E27FC236}">
                <a16:creationId xmlns:a16="http://schemas.microsoft.com/office/drawing/2014/main" id="{0B049C53-ABC8-A97C-1003-3384DA5D7123}"/>
              </a:ext>
            </a:extLst>
          </p:cNvPr>
          <p:cNvSpPr/>
          <p:nvPr/>
        </p:nvSpPr>
        <p:spPr>
          <a:xfrm>
            <a:off x="1723989" y="6154740"/>
            <a:ext cx="1674072"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grpSp>
        <p:nvGrpSpPr>
          <p:cNvPr id="2" name="グループ化 1">
            <a:extLst>
              <a:ext uri="{FF2B5EF4-FFF2-40B4-BE49-F238E27FC236}">
                <a16:creationId xmlns:a16="http://schemas.microsoft.com/office/drawing/2014/main" id="{8128B2CB-BAC4-F10E-C0F5-AEECEBE22435}"/>
              </a:ext>
            </a:extLst>
          </p:cNvPr>
          <p:cNvGrpSpPr/>
          <p:nvPr/>
        </p:nvGrpSpPr>
        <p:grpSpPr>
          <a:xfrm>
            <a:off x="73507" y="80740"/>
            <a:ext cx="8181799" cy="651142"/>
            <a:chOff x="73507" y="80740"/>
            <a:chExt cx="8181799" cy="651142"/>
          </a:xfrm>
        </p:grpSpPr>
        <p:sp>
          <p:nvSpPr>
            <p:cNvPr id="33" name="テキスト ボックス 32">
              <a:extLst>
                <a:ext uri="{FF2B5EF4-FFF2-40B4-BE49-F238E27FC236}">
                  <a16:creationId xmlns:a16="http://schemas.microsoft.com/office/drawing/2014/main" id="{922AF1B1-83DA-FA0A-93CF-18E8D0ACF0AB}"/>
                </a:ext>
              </a:extLst>
            </p:cNvPr>
            <p:cNvSpPr txBox="1"/>
            <p:nvPr/>
          </p:nvSpPr>
          <p:spPr>
            <a:xfrm>
              <a:off x="814583" y="354117"/>
              <a:ext cx="3482300" cy="369332"/>
            </a:xfrm>
            <a:prstGeom prst="rect">
              <a:avLst/>
            </a:prstGeom>
            <a:noFill/>
          </p:spPr>
          <p:txBody>
            <a:bodyPr wrap="square">
              <a:spAutoFit/>
            </a:bodyPr>
            <a:lstStyle/>
            <a:p>
              <a:r>
                <a:rPr lang="ja-JP" altLang="en-US" sz="1800" b="1" dirty="0">
                  <a:ln w="0"/>
                  <a:solidFill>
                    <a:srgbClr val="002060"/>
                  </a:solidFill>
                  <a:effectLst/>
                  <a:latin typeface="HGP創英角ﾎﾟｯﾌﾟ体" panose="040B0A00000000000000" pitchFamily="50" charset="-128"/>
                  <a:ea typeface="07やさしさゴシック手書き" panose="02000600000000000000"/>
                </a:rPr>
                <a:t>いおワールドかごしま水族館 </a:t>
              </a:r>
              <a:endParaRPr lang="ja-JP" altLang="en-US" b="1" dirty="0">
                <a:ln w="0"/>
                <a:solidFill>
                  <a:srgbClr val="002060"/>
                </a:solidFill>
                <a:effectLst/>
                <a:ea typeface="07やさしさゴシック手書き" panose="02000600000000000000"/>
              </a:endParaRPr>
            </a:p>
          </p:txBody>
        </p:sp>
        <p:sp>
          <p:nvSpPr>
            <p:cNvPr id="35" name="テキスト ボックス 34">
              <a:extLst>
                <a:ext uri="{FF2B5EF4-FFF2-40B4-BE49-F238E27FC236}">
                  <a16:creationId xmlns:a16="http://schemas.microsoft.com/office/drawing/2014/main" id="{5EBDCB35-F9AC-CC45-0285-E177FA8A3A09}"/>
                </a:ext>
              </a:extLst>
            </p:cNvPr>
            <p:cNvSpPr txBox="1"/>
            <p:nvPr/>
          </p:nvSpPr>
          <p:spPr>
            <a:xfrm>
              <a:off x="5774905" y="362550"/>
              <a:ext cx="2480401" cy="369332"/>
            </a:xfrm>
            <a:prstGeom prst="rect">
              <a:avLst/>
            </a:prstGeom>
            <a:noFill/>
          </p:spPr>
          <p:txBody>
            <a:bodyPr wrap="square">
              <a:spAutoFit/>
            </a:bodyPr>
            <a:lstStyle/>
            <a:p>
              <a:r>
                <a:rPr lang="ja-JP" altLang="en-US" sz="1800" b="1" dirty="0">
                  <a:ln w="0"/>
                  <a:solidFill>
                    <a:srgbClr val="009900"/>
                  </a:solidFill>
                  <a:effectLst/>
                  <a:latin typeface="HGP創英角ﾎﾟｯﾌﾟ体" panose="040B0A00000000000000" pitchFamily="50" charset="-128"/>
                  <a:ea typeface="07やさしさゴシック手書き" panose="02000600000000000000"/>
                </a:rPr>
                <a:t>かごしま環境未来館</a:t>
              </a:r>
              <a:endParaRPr lang="ja-JP" altLang="en-US" b="1" dirty="0">
                <a:ln w="0"/>
                <a:solidFill>
                  <a:srgbClr val="009900"/>
                </a:solidFill>
                <a:effectLst/>
                <a:ea typeface="07やさしさゴシック手書き" panose="02000600000000000000"/>
              </a:endParaRPr>
            </a:p>
          </p:txBody>
        </p:sp>
        <p:sp>
          <p:nvSpPr>
            <p:cNvPr id="24" name="フローチャート: 論理積ゲート 23">
              <a:extLst>
                <a:ext uri="{FF2B5EF4-FFF2-40B4-BE49-F238E27FC236}">
                  <a16:creationId xmlns:a16="http://schemas.microsoft.com/office/drawing/2014/main" id="{628F2722-1FFE-1F01-19D1-4FAE85593201}"/>
                </a:ext>
              </a:extLst>
            </p:cNvPr>
            <p:cNvSpPr/>
            <p:nvPr/>
          </p:nvSpPr>
          <p:spPr>
            <a:xfrm>
              <a:off x="73507" y="80740"/>
              <a:ext cx="1162051" cy="234950"/>
            </a:xfrm>
            <a:prstGeom prst="flowChartDela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49" b="1" dirty="0">
                  <a:latin typeface="UD デジタル 教科書体 N-B" panose="02020700000000000000" pitchFamily="17" charset="-128"/>
                  <a:ea typeface="07やさしさゴシック手書き" panose="02000600000000000000"/>
                </a:rPr>
                <a:t>現地学習</a:t>
              </a:r>
            </a:p>
          </p:txBody>
        </p:sp>
      </p:grpSp>
      <p:grpSp>
        <p:nvGrpSpPr>
          <p:cNvPr id="12" name="グループ化 11">
            <a:extLst>
              <a:ext uri="{FF2B5EF4-FFF2-40B4-BE49-F238E27FC236}">
                <a16:creationId xmlns:a16="http://schemas.microsoft.com/office/drawing/2014/main" id="{DD52D062-AE73-480A-2437-434BB41EE8CC}"/>
              </a:ext>
            </a:extLst>
          </p:cNvPr>
          <p:cNvGrpSpPr/>
          <p:nvPr/>
        </p:nvGrpSpPr>
        <p:grpSpPr>
          <a:xfrm>
            <a:off x="186885" y="1009544"/>
            <a:ext cx="1449587" cy="969759"/>
            <a:chOff x="4355456" y="1322313"/>
            <a:chExt cx="1932782" cy="1293012"/>
          </a:xfrm>
        </p:grpSpPr>
        <p:sp>
          <p:nvSpPr>
            <p:cNvPr id="13" name="四角形: 角を丸くする 12">
              <a:extLst>
                <a:ext uri="{FF2B5EF4-FFF2-40B4-BE49-F238E27FC236}">
                  <a16:creationId xmlns:a16="http://schemas.microsoft.com/office/drawing/2014/main" id="{F41F32C3-DB0F-E712-F253-4C75B5776FCB}"/>
                </a:ext>
              </a:extLst>
            </p:cNvPr>
            <p:cNvSpPr/>
            <p:nvPr/>
          </p:nvSpPr>
          <p:spPr>
            <a:xfrm>
              <a:off x="4355456" y="1322313"/>
              <a:ext cx="1694038" cy="1293012"/>
            </a:xfrm>
            <a:prstGeom prst="roundRect">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49"/>
            </a:p>
          </p:txBody>
        </p:sp>
        <p:grpSp>
          <p:nvGrpSpPr>
            <p:cNvPr id="14" name="グループ化 13">
              <a:extLst>
                <a:ext uri="{FF2B5EF4-FFF2-40B4-BE49-F238E27FC236}">
                  <a16:creationId xmlns:a16="http://schemas.microsoft.com/office/drawing/2014/main" id="{7B6DB89B-04D3-9CE5-372D-F70E41F00BE0}"/>
                </a:ext>
              </a:extLst>
            </p:cNvPr>
            <p:cNvGrpSpPr/>
            <p:nvPr/>
          </p:nvGrpSpPr>
          <p:grpSpPr>
            <a:xfrm>
              <a:off x="4382935" y="1358279"/>
              <a:ext cx="1905303" cy="1205388"/>
              <a:chOff x="4382935" y="1358279"/>
              <a:chExt cx="1905303" cy="1205388"/>
            </a:xfrm>
          </p:grpSpPr>
          <p:pic>
            <p:nvPicPr>
              <p:cNvPr id="17" name="図 16" descr="ダイアグラム&#10;&#10;中程度の精度で自動的に生成された説明">
                <a:extLst>
                  <a:ext uri="{FF2B5EF4-FFF2-40B4-BE49-F238E27FC236}">
                    <a16:creationId xmlns:a16="http://schemas.microsoft.com/office/drawing/2014/main" id="{DBE86F1D-32AB-7C2B-2CA7-A800A0DDDDDD}"/>
                  </a:ext>
                </a:extLst>
              </p:cNvPr>
              <p:cNvPicPr>
                <a:picLocks noChangeAspect="1"/>
              </p:cNvPicPr>
              <p:nvPr/>
            </p:nvPicPr>
            <p:blipFill rotWithShape="1">
              <a:blip r:embed="rId4"/>
              <a:srcRect r="4149" b="3009"/>
              <a:stretch/>
            </p:blipFill>
            <p:spPr>
              <a:xfrm>
                <a:off x="4432662" y="1545348"/>
                <a:ext cx="1531035" cy="1018319"/>
              </a:xfrm>
              <a:prstGeom prst="rect">
                <a:avLst/>
              </a:prstGeom>
            </p:spPr>
          </p:pic>
          <p:sp>
            <p:nvSpPr>
              <p:cNvPr id="16" name="テキスト ボックス 2">
                <a:extLst>
                  <a:ext uri="{FF2B5EF4-FFF2-40B4-BE49-F238E27FC236}">
                    <a16:creationId xmlns:a16="http://schemas.microsoft.com/office/drawing/2014/main" id="{BA0187A3-102B-0985-F099-C602A74BDE10}"/>
                  </a:ext>
                </a:extLst>
              </p:cNvPr>
              <p:cNvSpPr txBox="1">
                <a:spLocks noChangeArrowheads="1"/>
              </p:cNvSpPr>
              <p:nvPr/>
            </p:nvSpPr>
            <p:spPr bwMode="auto">
              <a:xfrm>
                <a:off x="4382935" y="1358279"/>
                <a:ext cx="1905303" cy="206782"/>
              </a:xfrm>
              <a:prstGeom prst="rect">
                <a:avLst/>
              </a:prstGeom>
              <a:noFill/>
              <a:ln w="9525">
                <a:noFill/>
                <a:miter lim="800000"/>
                <a:headEnd/>
                <a:tailEnd/>
              </a:ln>
            </p:spPr>
            <p:txBody>
              <a:bodyPr rot="0" vert="horz" wrap="square" lIns="68580" tIns="34291" rIns="68580" bIns="34291" anchor="t" anchorCtr="0">
                <a:noAutofit/>
              </a:bodyPr>
              <a:lstStyle/>
              <a:p>
                <a:pPr marL="457198" indent="-457198" algn="just"/>
                <a:r>
                  <a:rPr lang="ja-JP" altLang="en-US" sz="749" kern="100" dirty="0">
                    <a:latin typeface="游明朝" panose="02020400000000000000" pitchFamily="18" charset="-128"/>
                    <a:ea typeface="07やさしさゴシック手書き" panose="02000600000000000000"/>
                    <a:cs typeface="Times New Roman" panose="02020603050405020304" pitchFamily="18" charset="0"/>
                  </a:rPr>
                  <a:t>２階　　黒潮大水槽</a:t>
                </a:r>
              </a:p>
            </p:txBody>
          </p:sp>
        </p:grpSp>
      </p:grpSp>
      <p:sp>
        <p:nvSpPr>
          <p:cNvPr id="10" name="フリーフォーム: 図形 9">
            <a:extLst>
              <a:ext uri="{FF2B5EF4-FFF2-40B4-BE49-F238E27FC236}">
                <a16:creationId xmlns:a16="http://schemas.microsoft.com/office/drawing/2014/main" id="{87BD8395-727B-5584-9800-D092863D4F6C}"/>
              </a:ext>
            </a:extLst>
          </p:cNvPr>
          <p:cNvSpPr/>
          <p:nvPr/>
        </p:nvSpPr>
        <p:spPr>
          <a:xfrm>
            <a:off x="577441" y="1219049"/>
            <a:ext cx="358743" cy="155087"/>
          </a:xfrm>
          <a:custGeom>
            <a:avLst/>
            <a:gdLst>
              <a:gd name="connsiteX0" fmla="*/ 57009 w 179558"/>
              <a:gd name="connsiteY0" fmla="*/ 141402 h 148994"/>
              <a:gd name="connsiteX1" fmla="*/ 9875 w 179558"/>
              <a:gd name="connsiteY1" fmla="*/ 122549 h 148994"/>
              <a:gd name="connsiteX2" fmla="*/ 449 w 179558"/>
              <a:gd name="connsiteY2" fmla="*/ 94268 h 148994"/>
              <a:gd name="connsiteX3" fmla="*/ 57009 w 179558"/>
              <a:gd name="connsiteY3" fmla="*/ 0 h 148994"/>
              <a:gd name="connsiteX4" fmla="*/ 160704 w 179558"/>
              <a:gd name="connsiteY4" fmla="*/ 9427 h 148994"/>
              <a:gd name="connsiteX5" fmla="*/ 179558 w 179558"/>
              <a:gd name="connsiteY5" fmla="*/ 65988 h 148994"/>
              <a:gd name="connsiteX6" fmla="*/ 170131 w 179558"/>
              <a:gd name="connsiteY6" fmla="*/ 113122 h 148994"/>
              <a:gd name="connsiteX7" fmla="*/ 151278 w 179558"/>
              <a:gd name="connsiteY7" fmla="*/ 141402 h 148994"/>
              <a:gd name="connsiteX8" fmla="*/ 57009 w 179558"/>
              <a:gd name="connsiteY8" fmla="*/ 141402 h 14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58" h="148994">
                <a:moveTo>
                  <a:pt x="57009" y="141402"/>
                </a:moveTo>
                <a:cubicBezTo>
                  <a:pt x="33442" y="138260"/>
                  <a:pt x="22874" y="133382"/>
                  <a:pt x="9875" y="122549"/>
                </a:cubicBezTo>
                <a:cubicBezTo>
                  <a:pt x="2241" y="116188"/>
                  <a:pt x="-1329" y="104045"/>
                  <a:pt x="449" y="94268"/>
                </a:cubicBezTo>
                <a:cubicBezTo>
                  <a:pt x="13798" y="20853"/>
                  <a:pt x="14371" y="28427"/>
                  <a:pt x="57009" y="0"/>
                </a:cubicBezTo>
                <a:lnTo>
                  <a:pt x="160704" y="9427"/>
                </a:lnTo>
                <a:cubicBezTo>
                  <a:pt x="178202" y="18849"/>
                  <a:pt x="179558" y="65988"/>
                  <a:pt x="179558" y="65988"/>
                </a:cubicBezTo>
                <a:cubicBezTo>
                  <a:pt x="176416" y="81699"/>
                  <a:pt x="175757" y="98120"/>
                  <a:pt x="170131" y="113122"/>
                </a:cubicBezTo>
                <a:cubicBezTo>
                  <a:pt x="166153" y="123730"/>
                  <a:pt x="160125" y="134325"/>
                  <a:pt x="151278" y="141402"/>
                </a:cubicBezTo>
                <a:cubicBezTo>
                  <a:pt x="132042" y="156791"/>
                  <a:pt x="80576" y="144544"/>
                  <a:pt x="57009" y="141402"/>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49"/>
          </a:p>
        </p:txBody>
      </p:sp>
      <p:sp>
        <p:nvSpPr>
          <p:cNvPr id="5" name="正方形/長方形 4">
            <a:extLst>
              <a:ext uri="{FF2B5EF4-FFF2-40B4-BE49-F238E27FC236}">
                <a16:creationId xmlns:a16="http://schemas.microsoft.com/office/drawing/2014/main" id="{C8CDDA33-0F59-DDE6-A2AD-897B86801688}"/>
              </a:ext>
            </a:extLst>
          </p:cNvPr>
          <p:cNvSpPr/>
          <p:nvPr/>
        </p:nvSpPr>
        <p:spPr>
          <a:xfrm>
            <a:off x="398522" y="5007291"/>
            <a:ext cx="4140986"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15" name="テキスト ボックス 14">
            <a:extLst>
              <a:ext uri="{FF2B5EF4-FFF2-40B4-BE49-F238E27FC236}">
                <a16:creationId xmlns:a16="http://schemas.microsoft.com/office/drawing/2014/main" id="{A7C74926-1FC5-B381-3BBB-BBBFE6DC0450}"/>
              </a:ext>
            </a:extLst>
          </p:cNvPr>
          <p:cNvSpPr txBox="1"/>
          <p:nvPr/>
        </p:nvSpPr>
        <p:spPr>
          <a:xfrm>
            <a:off x="1347524" y="93130"/>
            <a:ext cx="3255395" cy="215444"/>
          </a:xfrm>
          <a:prstGeom prst="rect">
            <a:avLst/>
          </a:prstGeom>
          <a:noFill/>
        </p:spPr>
        <p:txBody>
          <a:bodyPr wrap="square" rtlCol="0">
            <a:spAutoFit/>
          </a:bodyPr>
          <a:lstStyle/>
          <a:p>
            <a:r>
              <a:rPr kumimoji="1" lang="ja-JP" altLang="en-US" sz="800" dirty="0">
                <a:ea typeface="07やさしさゴシック手書き" panose="02000600000000000000"/>
              </a:rPr>
              <a:t>講座の前に見学しながら記入しておこう</a:t>
            </a:r>
          </a:p>
        </p:txBody>
      </p:sp>
      <p:pic>
        <p:nvPicPr>
          <p:cNvPr id="18" name="図 17" descr="ダイアグラム が含まれている画像&#10;&#10;自動的に生成された説明">
            <a:extLst>
              <a:ext uri="{FF2B5EF4-FFF2-40B4-BE49-F238E27FC236}">
                <a16:creationId xmlns:a16="http://schemas.microsoft.com/office/drawing/2014/main" id="{E670D8B6-E7BD-850E-981C-FB930A9FDCF3}"/>
              </a:ext>
            </a:extLst>
          </p:cNvPr>
          <p:cNvPicPr>
            <a:picLocks noChangeAspect="1"/>
          </p:cNvPicPr>
          <p:nvPr/>
        </p:nvPicPr>
        <p:blipFill rotWithShape="1">
          <a:blip r:embed="rId5">
            <a:extLst>
              <a:ext uri="{28A0092B-C50C-407E-A947-70E740481C1C}">
                <a14:useLocalDpi xmlns:a14="http://schemas.microsoft.com/office/drawing/2010/main" val="0"/>
              </a:ext>
            </a:extLst>
          </a:blip>
          <a:srcRect l="18690" t="9924" r="4249" b="6645"/>
          <a:stretch/>
        </p:blipFill>
        <p:spPr>
          <a:xfrm>
            <a:off x="3603297" y="1337879"/>
            <a:ext cx="693586" cy="1062352"/>
          </a:xfrm>
          <a:prstGeom prst="rect">
            <a:avLst/>
          </a:prstGeom>
          <a:ln>
            <a:solidFill>
              <a:srgbClr val="002060"/>
            </a:solidFill>
          </a:ln>
        </p:spPr>
      </p:pic>
      <p:pic>
        <p:nvPicPr>
          <p:cNvPr id="32" name="図 31" descr="花火, 花 が含まれている画像&#10;&#10;自動的に生成された説明">
            <a:extLst>
              <a:ext uri="{FF2B5EF4-FFF2-40B4-BE49-F238E27FC236}">
                <a16:creationId xmlns:a16="http://schemas.microsoft.com/office/drawing/2014/main" id="{0752BD12-3A49-A34A-2827-374FCA497502}"/>
              </a:ext>
            </a:extLst>
          </p:cNvPr>
          <p:cNvPicPr>
            <a:picLocks noChangeAspect="1"/>
          </p:cNvPicPr>
          <p:nvPr/>
        </p:nvPicPr>
        <p:blipFill rotWithShape="1">
          <a:blip r:embed="rId6">
            <a:extLst>
              <a:ext uri="{28A0092B-C50C-407E-A947-70E740481C1C}">
                <a14:useLocalDpi xmlns:a14="http://schemas.microsoft.com/office/drawing/2010/main" val="0"/>
              </a:ext>
            </a:extLst>
          </a:blip>
          <a:srcRect l="39738" t="33708" r="6639" b="18516"/>
          <a:stretch/>
        </p:blipFill>
        <p:spPr>
          <a:xfrm>
            <a:off x="3539867" y="3335393"/>
            <a:ext cx="1049506" cy="631776"/>
          </a:xfrm>
          <a:prstGeom prst="rect">
            <a:avLst/>
          </a:prstGeom>
        </p:spPr>
      </p:pic>
      <p:pic>
        <p:nvPicPr>
          <p:cNvPr id="37" name="図 36" descr="雨 が含まれている画像&#10;&#10;自動的に生成された説明">
            <a:extLst>
              <a:ext uri="{FF2B5EF4-FFF2-40B4-BE49-F238E27FC236}">
                <a16:creationId xmlns:a16="http://schemas.microsoft.com/office/drawing/2014/main" id="{A4415AE0-5FEF-FB17-2764-C06C89D20224}"/>
              </a:ext>
            </a:extLst>
          </p:cNvPr>
          <p:cNvPicPr>
            <a:picLocks noChangeAspect="1"/>
          </p:cNvPicPr>
          <p:nvPr/>
        </p:nvPicPr>
        <p:blipFill rotWithShape="1">
          <a:blip r:embed="rId7">
            <a:extLst>
              <a:ext uri="{28A0092B-C50C-407E-A947-70E740481C1C}">
                <a14:useLocalDpi xmlns:a14="http://schemas.microsoft.com/office/drawing/2010/main" val="0"/>
              </a:ext>
            </a:extLst>
          </a:blip>
          <a:srcRect l="13506" t="34047" r="17045" b="4656"/>
          <a:stretch/>
        </p:blipFill>
        <p:spPr>
          <a:xfrm>
            <a:off x="654532" y="1773489"/>
            <a:ext cx="1110207" cy="662029"/>
          </a:xfrm>
          <a:prstGeom prst="rect">
            <a:avLst/>
          </a:prstGeom>
        </p:spPr>
      </p:pic>
      <p:grpSp>
        <p:nvGrpSpPr>
          <p:cNvPr id="4" name="グループ化 3">
            <a:extLst>
              <a:ext uri="{FF2B5EF4-FFF2-40B4-BE49-F238E27FC236}">
                <a16:creationId xmlns:a16="http://schemas.microsoft.com/office/drawing/2014/main" id="{37A34BAC-568C-D20C-8F4A-E98D96EFBA36}"/>
              </a:ext>
            </a:extLst>
          </p:cNvPr>
          <p:cNvGrpSpPr/>
          <p:nvPr/>
        </p:nvGrpSpPr>
        <p:grpSpPr>
          <a:xfrm>
            <a:off x="1958564" y="6592948"/>
            <a:ext cx="5288710" cy="264614"/>
            <a:chOff x="2147388" y="6584542"/>
            <a:chExt cx="5288710" cy="264614"/>
          </a:xfrm>
        </p:grpSpPr>
        <p:sp>
          <p:nvSpPr>
            <p:cNvPr id="22" name="テキスト ボックス 21">
              <a:extLst>
                <a:ext uri="{FF2B5EF4-FFF2-40B4-BE49-F238E27FC236}">
                  <a16:creationId xmlns:a16="http://schemas.microsoft.com/office/drawing/2014/main" id="{861E0B12-8CE3-EA66-54E1-1037B2F05776}"/>
                </a:ext>
              </a:extLst>
            </p:cNvPr>
            <p:cNvSpPr txBox="1"/>
            <p:nvPr/>
          </p:nvSpPr>
          <p:spPr>
            <a:xfrm>
              <a:off x="6854705" y="6602935"/>
              <a:ext cx="581393" cy="246221"/>
            </a:xfrm>
            <a:prstGeom prst="rect">
              <a:avLst/>
            </a:prstGeom>
            <a:noFill/>
          </p:spPr>
          <p:txBody>
            <a:bodyPr wrap="square" rtlCol="0">
              <a:spAutoFit/>
            </a:bodyPr>
            <a:lstStyle/>
            <a:p>
              <a:pPr algn="ctr"/>
              <a:r>
                <a:rPr kumimoji="1" lang="en-US" altLang="ja-JP" sz="1000" dirty="0"/>
                <a:t>-3-</a:t>
              </a:r>
              <a:endParaRPr kumimoji="1" lang="ja-JP" altLang="en-US" sz="1000" dirty="0"/>
            </a:p>
          </p:txBody>
        </p:sp>
        <p:sp>
          <p:nvSpPr>
            <p:cNvPr id="23" name="テキスト ボックス 22">
              <a:extLst>
                <a:ext uri="{FF2B5EF4-FFF2-40B4-BE49-F238E27FC236}">
                  <a16:creationId xmlns:a16="http://schemas.microsoft.com/office/drawing/2014/main" id="{02109C74-6B3B-DBF7-5042-91635FD3696A}"/>
                </a:ext>
              </a:extLst>
            </p:cNvPr>
            <p:cNvSpPr txBox="1"/>
            <p:nvPr/>
          </p:nvSpPr>
          <p:spPr>
            <a:xfrm>
              <a:off x="2147388" y="6584542"/>
              <a:ext cx="581393" cy="246221"/>
            </a:xfrm>
            <a:prstGeom prst="rect">
              <a:avLst/>
            </a:prstGeom>
            <a:noFill/>
          </p:spPr>
          <p:txBody>
            <a:bodyPr wrap="square" rtlCol="0">
              <a:spAutoFit/>
            </a:bodyPr>
            <a:lstStyle/>
            <a:p>
              <a:pPr algn="ctr"/>
              <a:r>
                <a:rPr kumimoji="1" lang="en-US" altLang="ja-JP" sz="1000" dirty="0"/>
                <a:t>-2-</a:t>
              </a:r>
              <a:endParaRPr kumimoji="1" lang="ja-JP" altLang="en-US" sz="1000" dirty="0"/>
            </a:p>
          </p:txBody>
        </p:sp>
      </p:grpSp>
      <p:grpSp>
        <p:nvGrpSpPr>
          <p:cNvPr id="110" name="グループ化 109">
            <a:extLst>
              <a:ext uri="{FF2B5EF4-FFF2-40B4-BE49-F238E27FC236}">
                <a16:creationId xmlns:a16="http://schemas.microsoft.com/office/drawing/2014/main" id="{DFFE0269-37EA-0111-3C7B-9CC2E08A6624}"/>
              </a:ext>
            </a:extLst>
          </p:cNvPr>
          <p:cNvGrpSpPr/>
          <p:nvPr/>
        </p:nvGrpSpPr>
        <p:grpSpPr>
          <a:xfrm>
            <a:off x="4681145" y="1064902"/>
            <a:ext cx="4413623" cy="5478739"/>
            <a:chOff x="4681145" y="1064902"/>
            <a:chExt cx="4413623" cy="5478739"/>
          </a:xfrm>
        </p:grpSpPr>
        <p:grpSp>
          <p:nvGrpSpPr>
            <p:cNvPr id="111" name="グループ化 110">
              <a:extLst>
                <a:ext uri="{FF2B5EF4-FFF2-40B4-BE49-F238E27FC236}">
                  <a16:creationId xmlns:a16="http://schemas.microsoft.com/office/drawing/2014/main" id="{B4008523-C04C-A07F-6431-5DEAA219BB39}"/>
                </a:ext>
              </a:extLst>
            </p:cNvPr>
            <p:cNvGrpSpPr/>
            <p:nvPr/>
          </p:nvGrpSpPr>
          <p:grpSpPr>
            <a:xfrm>
              <a:off x="4681145" y="1064902"/>
              <a:ext cx="4413623" cy="5478739"/>
              <a:chOff x="4681145" y="1064902"/>
              <a:chExt cx="4413623" cy="5478739"/>
            </a:xfrm>
          </p:grpSpPr>
          <p:grpSp>
            <p:nvGrpSpPr>
              <p:cNvPr id="114" name="グループ化 113">
                <a:extLst>
                  <a:ext uri="{FF2B5EF4-FFF2-40B4-BE49-F238E27FC236}">
                    <a16:creationId xmlns:a16="http://schemas.microsoft.com/office/drawing/2014/main" id="{4F0EE355-B4A4-D227-0D61-1F3844DD7D88}"/>
                  </a:ext>
                </a:extLst>
              </p:cNvPr>
              <p:cNvGrpSpPr/>
              <p:nvPr/>
            </p:nvGrpSpPr>
            <p:grpSpPr>
              <a:xfrm>
                <a:off x="4681145" y="1064902"/>
                <a:ext cx="4413623" cy="5478739"/>
                <a:chOff x="4681145" y="1064902"/>
                <a:chExt cx="4413623" cy="5478739"/>
              </a:xfrm>
            </p:grpSpPr>
            <p:sp>
              <p:nvSpPr>
                <p:cNvPr id="124" name="テキスト ボックス 2">
                  <a:extLst>
                    <a:ext uri="{FF2B5EF4-FFF2-40B4-BE49-F238E27FC236}">
                      <a16:creationId xmlns:a16="http://schemas.microsoft.com/office/drawing/2014/main" id="{68E1CA44-92CD-7A8E-3025-00CC67486647}"/>
                    </a:ext>
                  </a:extLst>
                </p:cNvPr>
                <p:cNvSpPr txBox="1">
                  <a:spLocks noChangeArrowheads="1"/>
                </p:cNvSpPr>
                <p:nvPr/>
              </p:nvSpPr>
              <p:spPr bwMode="auto">
                <a:xfrm>
                  <a:off x="4724105" y="1275170"/>
                  <a:ext cx="4370663" cy="1934818"/>
                </a:xfrm>
                <a:prstGeom prst="rect">
                  <a:avLst/>
                </a:prstGeom>
                <a:noFill/>
                <a:ln w="9525">
                  <a:noFill/>
                  <a:miter lim="800000"/>
                  <a:headEnd/>
                  <a:tailEnd/>
                </a:ln>
              </p:spPr>
              <p:txBody>
                <a:bodyPr rot="0" vert="horz" wrap="square" lIns="68580" tIns="34291" rIns="68580" bIns="34291" anchor="t" anchorCtr="0">
                  <a:noAutofit/>
                </a:bodyPr>
                <a:lstStyle/>
                <a:p>
                  <a:pPr marL="457198" indent="-457198">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①　</a:t>
                  </a:r>
                  <a:r>
                    <a:rPr lang="ja-JP" altLang="en-US" sz="900" kern="100" dirty="0">
                      <a:latin typeface="游明朝" panose="02020400000000000000" pitchFamily="18" charset="-128"/>
                      <a:ea typeface="07やさしさゴシック手書き" panose="02000600000000000000"/>
                      <a:cs typeface="Times New Roman" panose="02020603050405020304" pitchFamily="18" charset="0"/>
                    </a:rPr>
                    <a:t>ＺＯＮＥ２の床の写真を見て一番印象に残った写真のタイトルを書こう。</a:t>
                  </a:r>
                  <a:endParaRPr lang="en-US" altLang="ja-JP" sz="900" kern="100" dirty="0">
                    <a:latin typeface="游明朝" panose="02020400000000000000" pitchFamily="18" charset="-128"/>
                    <a:ea typeface="07やさしさゴシック手書き" panose="02000600000000000000"/>
                    <a:cs typeface="Times New Roman" panose="02020603050405020304" pitchFamily="18" charset="0"/>
                  </a:endParaRPr>
                </a:p>
                <a:p>
                  <a:pPr marL="457198" indent="-457198">
                    <a:lnSpc>
                      <a:spcPct val="200000"/>
                    </a:lnSpc>
                  </a:pPr>
                  <a:r>
                    <a:rPr lang="ja-JP" altLang="en-US" sz="900" kern="100" dirty="0">
                      <a:latin typeface="游明朝" panose="02020400000000000000" pitchFamily="18" charset="-128"/>
                      <a:ea typeface="07やさしさゴシック手書き" panose="02000600000000000000"/>
                      <a:cs typeface="Times New Roman" panose="02020603050405020304" pitchFamily="18" charset="0"/>
                    </a:rPr>
                    <a:t>　　　</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marL="457198" indent="-457198">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②　</a:t>
                  </a: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1</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年間に海へ流入しているプラスチックの推定量は</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年間　　　　　　　　　　トンにものぼります。</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dist"/>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③　世界の平均気温が＋</a:t>
                  </a: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2</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℃上がった場合　　　　　　　　　が増えると　</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予測されています。とくに　　　　　　　　　　　に適応する能力が</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限られている生き物は、非常に高いリスクにさらされています。</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p:txBody>
            </p:sp>
            <p:grpSp>
              <p:nvGrpSpPr>
                <p:cNvPr id="125" name="グループ化 124">
                  <a:extLst>
                    <a:ext uri="{FF2B5EF4-FFF2-40B4-BE49-F238E27FC236}">
                      <a16:creationId xmlns:a16="http://schemas.microsoft.com/office/drawing/2014/main" id="{714DDB5F-F89C-2947-172F-0969D4735387}"/>
                    </a:ext>
                  </a:extLst>
                </p:cNvPr>
                <p:cNvGrpSpPr/>
                <p:nvPr/>
              </p:nvGrpSpPr>
              <p:grpSpPr>
                <a:xfrm>
                  <a:off x="6686847" y="4833196"/>
                  <a:ext cx="2256082" cy="1710445"/>
                  <a:chOff x="9280506" y="3016614"/>
                  <a:chExt cx="2699148" cy="2079182"/>
                </a:xfrm>
              </p:grpSpPr>
              <p:sp>
                <p:nvSpPr>
                  <p:cNvPr id="1030" name="正方形/長方形 1029">
                    <a:extLst>
                      <a:ext uri="{FF2B5EF4-FFF2-40B4-BE49-F238E27FC236}">
                        <a16:creationId xmlns:a16="http://schemas.microsoft.com/office/drawing/2014/main" id="{AAF709ED-0B79-B62F-3136-060325FE2AB1}"/>
                      </a:ext>
                    </a:extLst>
                  </p:cNvPr>
                  <p:cNvSpPr/>
                  <p:nvPr/>
                </p:nvSpPr>
                <p:spPr>
                  <a:xfrm>
                    <a:off x="9280506" y="3016614"/>
                    <a:ext cx="1143290" cy="546774"/>
                  </a:xfrm>
                  <a:prstGeom prst="rect">
                    <a:avLst/>
                  </a:prstGeom>
                  <a:noFill/>
                </p:spPr>
                <p:txBody>
                  <a:bodyPr wrap="none" lIns="91440" tIns="45720" rIns="91440" bIns="45720">
                    <a:spAutoFit/>
                  </a:bodyPr>
                  <a:lstStyle/>
                  <a:p>
                    <a:pPr algn="ctr"/>
                    <a:r>
                      <a:rPr kumimoji="1" lang="en-US" altLang="ja-JP" sz="2000" b="1" i="0" u="none" strike="noStrike" kern="1200" cap="none" spc="0" normalizeH="0" baseline="0" noProof="0" dirty="0">
                        <a:ln w="12700">
                          <a:noFill/>
                        </a:ln>
                        <a:solidFill>
                          <a:srgbClr val="002060"/>
                        </a:solidFill>
                        <a:effectLst/>
                        <a:uLnTx/>
                        <a:uFillTx/>
                        <a:latin typeface="07やさしさゴシック手書き" panose="02000600000000000000" pitchFamily="50" charset="-128"/>
                        <a:ea typeface="07やさしさゴシック手書き" panose="02000600000000000000" pitchFamily="50" charset="-128"/>
                        <a:cs typeface="+mn-cs"/>
                      </a:rPr>
                      <a:t>SDGs</a:t>
                    </a:r>
                    <a:endParaRPr lang="ja-JP" altLang="en-US" sz="2000" b="1" cap="none" spc="0" dirty="0">
                      <a:ln w="0"/>
                      <a:solidFill>
                        <a:srgbClr val="002060"/>
                      </a:solidFill>
                      <a:latin typeface="Abadi" panose="020B0604020104020204" pitchFamily="34" charset="0"/>
                      <a:ea typeface="07やさしさゴシック手書き" panose="02000600000000000000"/>
                    </a:endParaRPr>
                  </a:p>
                </p:txBody>
              </p:sp>
              <p:grpSp>
                <p:nvGrpSpPr>
                  <p:cNvPr id="1036" name="グループ化 1035">
                    <a:extLst>
                      <a:ext uri="{FF2B5EF4-FFF2-40B4-BE49-F238E27FC236}">
                        <a16:creationId xmlns:a16="http://schemas.microsoft.com/office/drawing/2014/main" id="{3DDB648C-43DA-34BA-B355-D2D2A60AD026}"/>
                      </a:ext>
                    </a:extLst>
                  </p:cNvPr>
                  <p:cNvGrpSpPr/>
                  <p:nvPr/>
                </p:nvGrpSpPr>
                <p:grpSpPr>
                  <a:xfrm>
                    <a:off x="9359494" y="3072364"/>
                    <a:ext cx="2620160" cy="2023432"/>
                    <a:chOff x="9359494" y="3072364"/>
                    <a:chExt cx="2620160" cy="2023432"/>
                  </a:xfrm>
                </p:grpSpPr>
                <p:pic>
                  <p:nvPicPr>
                    <p:cNvPr id="1053" name="図 1052">
                      <a:extLst>
                        <a:ext uri="{FF2B5EF4-FFF2-40B4-BE49-F238E27FC236}">
                          <a16:creationId xmlns:a16="http://schemas.microsoft.com/office/drawing/2014/main" id="{2BEBDFA9-5B25-DE70-22CF-CBF6D354A1F6}"/>
                        </a:ext>
                      </a:extLst>
                    </p:cNvPr>
                    <p:cNvPicPr>
                      <a:picLocks noChangeAspect="1"/>
                    </p:cNvPicPr>
                    <p:nvPr/>
                  </p:nvPicPr>
                  <p:blipFill>
                    <a:blip r:embed="rId8"/>
                    <a:stretch>
                      <a:fillRect/>
                    </a:stretch>
                  </p:blipFill>
                  <p:spPr>
                    <a:xfrm>
                      <a:off x="10279693" y="4305484"/>
                      <a:ext cx="200142" cy="194732"/>
                    </a:xfrm>
                    <a:prstGeom prst="rect">
                      <a:avLst/>
                    </a:prstGeom>
                  </p:spPr>
                </p:pic>
                <p:grpSp>
                  <p:nvGrpSpPr>
                    <p:cNvPr id="1054" name="グループ化 1053">
                      <a:extLst>
                        <a:ext uri="{FF2B5EF4-FFF2-40B4-BE49-F238E27FC236}">
                          <a16:creationId xmlns:a16="http://schemas.microsoft.com/office/drawing/2014/main" id="{7E380978-063A-2D10-4046-4C2EDEED0DF5}"/>
                        </a:ext>
                      </a:extLst>
                    </p:cNvPr>
                    <p:cNvGrpSpPr/>
                    <p:nvPr/>
                  </p:nvGrpSpPr>
                  <p:grpSpPr>
                    <a:xfrm>
                      <a:off x="9359494" y="3072364"/>
                      <a:ext cx="2620160" cy="2023432"/>
                      <a:chOff x="9359494" y="3072364"/>
                      <a:chExt cx="2620160" cy="2023432"/>
                    </a:xfrm>
                  </p:grpSpPr>
                  <p:grpSp>
                    <p:nvGrpSpPr>
                      <p:cNvPr id="1055" name="グループ化 1054">
                        <a:extLst>
                          <a:ext uri="{FF2B5EF4-FFF2-40B4-BE49-F238E27FC236}">
                            <a16:creationId xmlns:a16="http://schemas.microsoft.com/office/drawing/2014/main" id="{133233AA-F6C6-592F-71A5-C2717A506DCC}"/>
                          </a:ext>
                        </a:extLst>
                      </p:cNvPr>
                      <p:cNvGrpSpPr/>
                      <p:nvPr/>
                    </p:nvGrpSpPr>
                    <p:grpSpPr>
                      <a:xfrm>
                        <a:off x="9453575" y="3072364"/>
                        <a:ext cx="2483875" cy="2023432"/>
                        <a:chOff x="9377490" y="4612217"/>
                        <a:chExt cx="2483875" cy="2023432"/>
                      </a:xfrm>
                    </p:grpSpPr>
                    <p:grpSp>
                      <p:nvGrpSpPr>
                        <p:cNvPr id="1062" name="グループ化 1061">
                          <a:extLst>
                            <a:ext uri="{FF2B5EF4-FFF2-40B4-BE49-F238E27FC236}">
                              <a16:creationId xmlns:a16="http://schemas.microsoft.com/office/drawing/2014/main" id="{F5E32EB9-50E3-6F46-9794-F7EE7DBB9CF1}"/>
                            </a:ext>
                          </a:extLst>
                        </p:cNvPr>
                        <p:cNvGrpSpPr/>
                        <p:nvPr/>
                      </p:nvGrpSpPr>
                      <p:grpSpPr>
                        <a:xfrm>
                          <a:off x="9385298" y="6036755"/>
                          <a:ext cx="2451252" cy="598894"/>
                          <a:chOff x="9930944" y="6158939"/>
                          <a:chExt cx="1959743" cy="449789"/>
                        </a:xfrm>
                      </p:grpSpPr>
                      <p:pic>
                        <p:nvPicPr>
                          <p:cNvPr id="1085" name="図 1084">
                            <a:extLst>
                              <a:ext uri="{FF2B5EF4-FFF2-40B4-BE49-F238E27FC236}">
                                <a16:creationId xmlns:a16="http://schemas.microsoft.com/office/drawing/2014/main" id="{5758B896-30A7-3571-0231-F07CCA701E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51584" y="6162281"/>
                            <a:ext cx="446447" cy="446447"/>
                          </a:xfrm>
                          <a:prstGeom prst="rect">
                            <a:avLst/>
                          </a:prstGeom>
                        </p:spPr>
                      </p:pic>
                      <p:pic>
                        <p:nvPicPr>
                          <p:cNvPr id="1086" name="図 1085">
                            <a:extLst>
                              <a:ext uri="{FF2B5EF4-FFF2-40B4-BE49-F238E27FC236}">
                                <a16:creationId xmlns:a16="http://schemas.microsoft.com/office/drawing/2014/main" id="{DABA687E-1008-13FE-CFEB-46057AC11EB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4906" y="6161064"/>
                            <a:ext cx="444976" cy="444976"/>
                          </a:xfrm>
                          <a:prstGeom prst="rect">
                            <a:avLst/>
                          </a:prstGeom>
                        </p:spPr>
                      </p:pic>
                      <p:pic>
                        <p:nvPicPr>
                          <p:cNvPr id="1087" name="図 1086">
                            <a:extLst>
                              <a:ext uri="{FF2B5EF4-FFF2-40B4-BE49-F238E27FC236}">
                                <a16:creationId xmlns:a16="http://schemas.microsoft.com/office/drawing/2014/main" id="{CACF999A-A99E-E4D8-A25C-B8191C124AB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45711" y="6158939"/>
                            <a:ext cx="444976" cy="444976"/>
                          </a:xfrm>
                          <a:prstGeom prst="rect">
                            <a:avLst/>
                          </a:prstGeom>
                        </p:spPr>
                      </p:pic>
                      <p:pic>
                        <p:nvPicPr>
                          <p:cNvPr id="1088" name="図 1087">
                            <a:extLst>
                              <a:ext uri="{FF2B5EF4-FFF2-40B4-BE49-F238E27FC236}">
                                <a16:creationId xmlns:a16="http://schemas.microsoft.com/office/drawing/2014/main" id="{1CB995C0-75F8-5E6A-0672-86FB0B1908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30944" y="6161064"/>
                            <a:ext cx="444976" cy="444976"/>
                          </a:xfrm>
                          <a:prstGeom prst="rect">
                            <a:avLst/>
                          </a:prstGeom>
                        </p:spPr>
                      </p:pic>
                    </p:grpSp>
                    <p:grpSp>
                      <p:nvGrpSpPr>
                        <p:cNvPr id="1063" name="グループ化 1062">
                          <a:extLst>
                            <a:ext uri="{FF2B5EF4-FFF2-40B4-BE49-F238E27FC236}">
                              <a16:creationId xmlns:a16="http://schemas.microsoft.com/office/drawing/2014/main" id="{EFC5A8BE-C9F3-C105-7692-CABF3BEA1B91}"/>
                            </a:ext>
                          </a:extLst>
                        </p:cNvPr>
                        <p:cNvGrpSpPr/>
                        <p:nvPr/>
                      </p:nvGrpSpPr>
                      <p:grpSpPr>
                        <a:xfrm>
                          <a:off x="9377490" y="5497639"/>
                          <a:ext cx="2483875" cy="312403"/>
                          <a:chOff x="9309972" y="5291708"/>
                          <a:chExt cx="2671266" cy="315236"/>
                        </a:xfrm>
                      </p:grpSpPr>
                      <p:pic>
                        <p:nvPicPr>
                          <p:cNvPr id="1077" name="図 1076">
                            <a:extLst>
                              <a:ext uri="{FF2B5EF4-FFF2-40B4-BE49-F238E27FC236}">
                                <a16:creationId xmlns:a16="http://schemas.microsoft.com/office/drawing/2014/main" id="{68BED436-7262-578E-661D-1EA13769605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52979" y="5296348"/>
                            <a:ext cx="308920" cy="308920"/>
                          </a:xfrm>
                          <a:prstGeom prst="rect">
                            <a:avLst/>
                          </a:prstGeom>
                        </p:spPr>
                      </p:pic>
                      <p:pic>
                        <p:nvPicPr>
                          <p:cNvPr id="1078" name="図 1077">
                            <a:extLst>
                              <a:ext uri="{FF2B5EF4-FFF2-40B4-BE49-F238E27FC236}">
                                <a16:creationId xmlns:a16="http://schemas.microsoft.com/office/drawing/2014/main" id="{8125A841-D8B0-4C45-3E28-031D9A76A76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43315" y="5295118"/>
                            <a:ext cx="308920" cy="308920"/>
                          </a:xfrm>
                          <a:prstGeom prst="rect">
                            <a:avLst/>
                          </a:prstGeom>
                        </p:spPr>
                      </p:pic>
                      <p:pic>
                        <p:nvPicPr>
                          <p:cNvPr id="1079" name="図 1078">
                            <a:extLst>
                              <a:ext uri="{FF2B5EF4-FFF2-40B4-BE49-F238E27FC236}">
                                <a16:creationId xmlns:a16="http://schemas.microsoft.com/office/drawing/2014/main" id="{84A23F04-2773-953E-5DDD-9222AA795EB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91601" y="5291708"/>
                            <a:ext cx="308920" cy="308920"/>
                          </a:xfrm>
                          <a:prstGeom prst="rect">
                            <a:avLst/>
                          </a:prstGeom>
                        </p:spPr>
                      </p:pic>
                      <p:pic>
                        <p:nvPicPr>
                          <p:cNvPr id="1080" name="図 1079">
                            <a:extLst>
                              <a:ext uri="{FF2B5EF4-FFF2-40B4-BE49-F238E27FC236}">
                                <a16:creationId xmlns:a16="http://schemas.microsoft.com/office/drawing/2014/main" id="{E87DA7BC-FEE5-F981-A48E-F973D79A79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20575" y="5296839"/>
                            <a:ext cx="308920" cy="308920"/>
                          </a:xfrm>
                          <a:prstGeom prst="rect">
                            <a:avLst/>
                          </a:prstGeom>
                        </p:spPr>
                      </p:pic>
                      <p:pic>
                        <p:nvPicPr>
                          <p:cNvPr id="1081" name="図 1080">
                            <a:extLst>
                              <a:ext uri="{FF2B5EF4-FFF2-40B4-BE49-F238E27FC236}">
                                <a16:creationId xmlns:a16="http://schemas.microsoft.com/office/drawing/2014/main" id="{B0335084-51F9-4476-4870-0CB44B1E572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327453" y="5296526"/>
                            <a:ext cx="308921" cy="308921"/>
                          </a:xfrm>
                          <a:prstGeom prst="rect">
                            <a:avLst/>
                          </a:prstGeom>
                        </p:spPr>
                      </p:pic>
                      <p:pic>
                        <p:nvPicPr>
                          <p:cNvPr id="1082" name="図 1081">
                            <a:extLst>
                              <a:ext uri="{FF2B5EF4-FFF2-40B4-BE49-F238E27FC236}">
                                <a16:creationId xmlns:a16="http://schemas.microsoft.com/office/drawing/2014/main" id="{EF2160AC-6B6E-5FA4-8E97-B9E02D74769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09972" y="5295118"/>
                            <a:ext cx="308921" cy="308921"/>
                          </a:xfrm>
                          <a:prstGeom prst="rect">
                            <a:avLst/>
                          </a:prstGeom>
                        </p:spPr>
                      </p:pic>
                      <p:pic>
                        <p:nvPicPr>
                          <p:cNvPr id="1083" name="図 1082">
                            <a:extLst>
                              <a:ext uri="{FF2B5EF4-FFF2-40B4-BE49-F238E27FC236}">
                                <a16:creationId xmlns:a16="http://schemas.microsoft.com/office/drawing/2014/main" id="{318AFD8C-494F-D861-3E1C-CF305CB26E1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987743" y="5298023"/>
                            <a:ext cx="308921" cy="308921"/>
                          </a:xfrm>
                          <a:prstGeom prst="rect">
                            <a:avLst/>
                          </a:prstGeom>
                        </p:spPr>
                      </p:pic>
                      <p:pic>
                        <p:nvPicPr>
                          <p:cNvPr id="1084" name="図 1083">
                            <a:extLst>
                              <a:ext uri="{FF2B5EF4-FFF2-40B4-BE49-F238E27FC236}">
                                <a16:creationId xmlns:a16="http://schemas.microsoft.com/office/drawing/2014/main" id="{8F2B61C5-04A2-6C42-CB93-99662ACE177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672463" y="5296681"/>
                            <a:ext cx="308775" cy="308775"/>
                          </a:xfrm>
                          <a:prstGeom prst="rect">
                            <a:avLst/>
                          </a:prstGeom>
                        </p:spPr>
                      </p:pic>
                    </p:grpSp>
                    <p:grpSp>
                      <p:nvGrpSpPr>
                        <p:cNvPr id="1064" name="グループ化 1063">
                          <a:extLst>
                            <a:ext uri="{FF2B5EF4-FFF2-40B4-BE49-F238E27FC236}">
                              <a16:creationId xmlns:a16="http://schemas.microsoft.com/office/drawing/2014/main" id="{007B0AB0-ED4A-5B4B-2E50-E3232C7F6BDA}"/>
                            </a:ext>
                          </a:extLst>
                        </p:cNvPr>
                        <p:cNvGrpSpPr/>
                        <p:nvPr/>
                      </p:nvGrpSpPr>
                      <p:grpSpPr>
                        <a:xfrm>
                          <a:off x="9983858" y="5017012"/>
                          <a:ext cx="1339090" cy="315224"/>
                          <a:chOff x="9763240" y="5235581"/>
                          <a:chExt cx="1339090" cy="315224"/>
                        </a:xfrm>
                      </p:grpSpPr>
                      <p:pic>
                        <p:nvPicPr>
                          <p:cNvPr id="1073" name="図 1072">
                            <a:extLst>
                              <a:ext uri="{FF2B5EF4-FFF2-40B4-BE49-F238E27FC236}">
                                <a16:creationId xmlns:a16="http://schemas.microsoft.com/office/drawing/2014/main" id="{C6C9658A-1FD3-BA8F-298D-1FEA89A0E05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787106" y="5235581"/>
                            <a:ext cx="315224" cy="315224"/>
                          </a:xfrm>
                          <a:prstGeom prst="rect">
                            <a:avLst/>
                          </a:prstGeom>
                        </p:spPr>
                      </p:pic>
                      <p:pic>
                        <p:nvPicPr>
                          <p:cNvPr id="1074" name="図 1073">
                            <a:extLst>
                              <a:ext uri="{FF2B5EF4-FFF2-40B4-BE49-F238E27FC236}">
                                <a16:creationId xmlns:a16="http://schemas.microsoft.com/office/drawing/2014/main" id="{65729EB7-3D69-E6C8-F78A-8E7843A75BB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763240" y="5235581"/>
                            <a:ext cx="315224" cy="315224"/>
                          </a:xfrm>
                          <a:prstGeom prst="rect">
                            <a:avLst/>
                          </a:prstGeom>
                        </p:spPr>
                      </p:pic>
                      <p:pic>
                        <p:nvPicPr>
                          <p:cNvPr id="1075" name="図 1074">
                            <a:extLst>
                              <a:ext uri="{FF2B5EF4-FFF2-40B4-BE49-F238E27FC236}">
                                <a16:creationId xmlns:a16="http://schemas.microsoft.com/office/drawing/2014/main" id="{12E3CE30-EE7C-5729-3EB0-10E7A5687CA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104333" y="5235581"/>
                            <a:ext cx="315224" cy="315224"/>
                          </a:xfrm>
                          <a:prstGeom prst="rect">
                            <a:avLst/>
                          </a:prstGeom>
                        </p:spPr>
                      </p:pic>
                      <p:pic>
                        <p:nvPicPr>
                          <p:cNvPr id="1076" name="図 1075">
                            <a:extLst>
                              <a:ext uri="{FF2B5EF4-FFF2-40B4-BE49-F238E27FC236}">
                                <a16:creationId xmlns:a16="http://schemas.microsoft.com/office/drawing/2014/main" id="{F0951CF2-F0F5-233D-2246-081F4E6DD1A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447038" y="5235582"/>
                            <a:ext cx="315223" cy="315223"/>
                          </a:xfrm>
                          <a:prstGeom prst="rect">
                            <a:avLst/>
                          </a:prstGeom>
                        </p:spPr>
                      </p:pic>
                    </p:grpSp>
                    <p:pic>
                      <p:nvPicPr>
                        <p:cNvPr id="1065" name="図 1064">
                          <a:extLst>
                            <a:ext uri="{FF2B5EF4-FFF2-40B4-BE49-F238E27FC236}">
                              <a16:creationId xmlns:a16="http://schemas.microsoft.com/office/drawing/2014/main" id="{CFAFF7E1-63AA-C4E4-5AAD-4943B9A0640C}"/>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689523" y="4612661"/>
                          <a:ext cx="315223" cy="315223"/>
                        </a:xfrm>
                        <a:prstGeom prst="rect">
                          <a:avLst/>
                        </a:prstGeom>
                      </p:spPr>
                    </p:pic>
                    <p:pic>
                      <p:nvPicPr>
                        <p:cNvPr id="1066" name="図 1065">
                          <a:extLst>
                            <a:ext uri="{FF2B5EF4-FFF2-40B4-BE49-F238E27FC236}">
                              <a16:creationId xmlns:a16="http://schemas.microsoft.com/office/drawing/2014/main" id="{95986171-006D-DCF9-2CA5-7265AAF6651C}"/>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350856" y="4612217"/>
                          <a:ext cx="316800" cy="316800"/>
                        </a:xfrm>
                        <a:prstGeom prst="rect">
                          <a:avLst/>
                        </a:prstGeom>
                      </p:spPr>
                    </p:pic>
                    <p:sp>
                      <p:nvSpPr>
                        <p:cNvPr id="1067" name="正方形/長方形 1066">
                          <a:extLst>
                            <a:ext uri="{FF2B5EF4-FFF2-40B4-BE49-F238E27FC236}">
                              <a16:creationId xmlns:a16="http://schemas.microsoft.com/office/drawing/2014/main" id="{05F6812F-D92D-FFD9-DB56-D957CEFFE70E}"/>
                            </a:ext>
                          </a:extLst>
                        </p:cNvPr>
                        <p:cNvSpPr/>
                        <p:nvPr/>
                      </p:nvSpPr>
                      <p:spPr>
                        <a:xfrm>
                          <a:off x="10022568" y="6039026"/>
                          <a:ext cx="562174" cy="59248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8" name="正方形/長方形 1067">
                          <a:extLst>
                            <a:ext uri="{FF2B5EF4-FFF2-40B4-BE49-F238E27FC236}">
                              <a16:creationId xmlns:a16="http://schemas.microsoft.com/office/drawing/2014/main" id="{45CD5A24-90F0-6AFD-0FC7-8810BF8DB910}"/>
                            </a:ext>
                          </a:extLst>
                        </p:cNvPr>
                        <p:cNvSpPr/>
                        <p:nvPr/>
                      </p:nvSpPr>
                      <p:spPr>
                        <a:xfrm>
                          <a:off x="11004746" y="5009535"/>
                          <a:ext cx="317002" cy="31522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9" name="正方形/長方形 1068">
                          <a:extLst>
                            <a:ext uri="{FF2B5EF4-FFF2-40B4-BE49-F238E27FC236}">
                              <a16:creationId xmlns:a16="http://schemas.microsoft.com/office/drawing/2014/main" id="{A12D90D5-5BAA-6438-5298-8BE70600321D}"/>
                            </a:ext>
                          </a:extLst>
                        </p:cNvPr>
                        <p:cNvSpPr/>
                        <p:nvPr/>
                      </p:nvSpPr>
                      <p:spPr>
                        <a:xfrm>
                          <a:off x="10652809" y="6038938"/>
                          <a:ext cx="562174" cy="59248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0" name="正方形/長方形 1069">
                          <a:extLst>
                            <a:ext uri="{FF2B5EF4-FFF2-40B4-BE49-F238E27FC236}">
                              <a16:creationId xmlns:a16="http://schemas.microsoft.com/office/drawing/2014/main" id="{0FADBE9B-475B-105F-874D-532C206E7960}"/>
                            </a:ext>
                          </a:extLst>
                        </p:cNvPr>
                        <p:cNvSpPr/>
                        <p:nvPr/>
                      </p:nvSpPr>
                      <p:spPr>
                        <a:xfrm>
                          <a:off x="10936551" y="5497638"/>
                          <a:ext cx="283512" cy="30614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1" name="正方形/長方形 1070">
                          <a:extLst>
                            <a:ext uri="{FF2B5EF4-FFF2-40B4-BE49-F238E27FC236}">
                              <a16:creationId xmlns:a16="http://schemas.microsoft.com/office/drawing/2014/main" id="{7151EA9A-633F-4221-6559-2621D9ED322E}"/>
                            </a:ext>
                          </a:extLst>
                        </p:cNvPr>
                        <p:cNvSpPr/>
                        <p:nvPr/>
                      </p:nvSpPr>
                      <p:spPr>
                        <a:xfrm>
                          <a:off x="10007990" y="5499709"/>
                          <a:ext cx="283512" cy="30614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2" name="正方形/長方形 1071">
                          <a:extLst>
                            <a:ext uri="{FF2B5EF4-FFF2-40B4-BE49-F238E27FC236}">
                              <a16:creationId xmlns:a16="http://schemas.microsoft.com/office/drawing/2014/main" id="{B19F4C1C-DBEA-668E-30AD-149EAEAEB372}"/>
                            </a:ext>
                          </a:extLst>
                        </p:cNvPr>
                        <p:cNvSpPr/>
                        <p:nvPr/>
                      </p:nvSpPr>
                      <p:spPr>
                        <a:xfrm>
                          <a:off x="9395826" y="6041765"/>
                          <a:ext cx="562174" cy="59248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056" name="図 1055">
                        <a:extLst>
                          <a:ext uri="{FF2B5EF4-FFF2-40B4-BE49-F238E27FC236}">
                            <a16:creationId xmlns:a16="http://schemas.microsoft.com/office/drawing/2014/main" id="{8473DA90-425C-637E-0B94-64301D35EAAD}"/>
                          </a:ext>
                        </a:extLst>
                      </p:cNvPr>
                      <p:cNvPicPr>
                        <a:picLocks noChangeAspect="1"/>
                      </p:cNvPicPr>
                      <p:nvPr/>
                    </p:nvPicPr>
                    <p:blipFill>
                      <a:blip r:embed="rId8"/>
                      <a:stretch>
                        <a:fillRect/>
                      </a:stretch>
                    </p:blipFill>
                    <p:spPr>
                      <a:xfrm>
                        <a:off x="11534275" y="4305484"/>
                        <a:ext cx="200142" cy="194732"/>
                      </a:xfrm>
                      <a:prstGeom prst="rect">
                        <a:avLst/>
                      </a:prstGeom>
                    </p:spPr>
                  </p:pic>
                  <p:sp>
                    <p:nvSpPr>
                      <p:cNvPr id="1057" name="左大かっこ 1056">
                        <a:extLst>
                          <a:ext uri="{FF2B5EF4-FFF2-40B4-BE49-F238E27FC236}">
                            <a16:creationId xmlns:a16="http://schemas.microsoft.com/office/drawing/2014/main" id="{60853C30-337F-DBD1-AE6A-4798BA0BB03C}"/>
                          </a:ext>
                        </a:extLst>
                      </p:cNvPr>
                      <p:cNvSpPr/>
                      <p:nvPr/>
                    </p:nvSpPr>
                    <p:spPr>
                      <a:xfrm rot="16200000">
                        <a:off x="10646714" y="2968388"/>
                        <a:ext cx="45719" cy="262016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58" name="図 1057">
                        <a:extLst>
                          <a:ext uri="{FF2B5EF4-FFF2-40B4-BE49-F238E27FC236}">
                            <a16:creationId xmlns:a16="http://schemas.microsoft.com/office/drawing/2014/main" id="{F3F640F6-229E-2074-B774-AC82CB6E8FBF}"/>
                          </a:ext>
                        </a:extLst>
                      </p:cNvPr>
                      <p:cNvPicPr>
                        <a:picLocks noChangeAspect="1"/>
                      </p:cNvPicPr>
                      <p:nvPr/>
                    </p:nvPicPr>
                    <p:blipFill>
                      <a:blip r:embed="rId8"/>
                      <a:stretch>
                        <a:fillRect/>
                      </a:stretch>
                    </p:blipFill>
                    <p:spPr>
                      <a:xfrm>
                        <a:off x="10916961" y="4305484"/>
                        <a:ext cx="200142" cy="194732"/>
                      </a:xfrm>
                      <a:prstGeom prst="rect">
                        <a:avLst/>
                      </a:prstGeom>
                    </p:spPr>
                  </p:pic>
                  <p:pic>
                    <p:nvPicPr>
                      <p:cNvPr id="1059" name="図 1058">
                        <a:extLst>
                          <a:ext uri="{FF2B5EF4-FFF2-40B4-BE49-F238E27FC236}">
                            <a16:creationId xmlns:a16="http://schemas.microsoft.com/office/drawing/2014/main" id="{83F028B9-76B3-2E70-A1EC-3F97D49913F6}"/>
                          </a:ext>
                        </a:extLst>
                      </p:cNvPr>
                      <p:cNvPicPr>
                        <a:picLocks noChangeAspect="1"/>
                      </p:cNvPicPr>
                      <p:nvPr/>
                    </p:nvPicPr>
                    <p:blipFill>
                      <a:blip r:embed="rId8"/>
                      <a:stretch>
                        <a:fillRect/>
                      </a:stretch>
                    </p:blipFill>
                    <p:spPr>
                      <a:xfrm>
                        <a:off x="9647364" y="4305544"/>
                        <a:ext cx="200142" cy="194732"/>
                      </a:xfrm>
                      <a:prstGeom prst="rect">
                        <a:avLst/>
                      </a:prstGeom>
                    </p:spPr>
                  </p:pic>
                  <p:sp>
                    <p:nvSpPr>
                      <p:cNvPr id="1060" name="左大かっこ 1059">
                        <a:extLst>
                          <a:ext uri="{FF2B5EF4-FFF2-40B4-BE49-F238E27FC236}">
                            <a16:creationId xmlns:a16="http://schemas.microsoft.com/office/drawing/2014/main" id="{08523923-4DB1-7910-E817-5EC9AA329E6C}"/>
                          </a:ext>
                        </a:extLst>
                      </p:cNvPr>
                      <p:cNvSpPr/>
                      <p:nvPr/>
                    </p:nvSpPr>
                    <p:spPr>
                      <a:xfrm rot="16200000">
                        <a:off x="10714302" y="3052006"/>
                        <a:ext cx="47406" cy="1488922"/>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61" name="左大かっこ 1060">
                        <a:extLst>
                          <a:ext uri="{FF2B5EF4-FFF2-40B4-BE49-F238E27FC236}">
                            <a16:creationId xmlns:a16="http://schemas.microsoft.com/office/drawing/2014/main" id="{E2DF60DA-BE47-FEED-2F14-63961A4AA573}"/>
                          </a:ext>
                        </a:extLst>
                      </p:cNvPr>
                      <p:cNvSpPr/>
                      <p:nvPr/>
                    </p:nvSpPr>
                    <p:spPr>
                      <a:xfrm rot="16200000">
                        <a:off x="10729103" y="3034355"/>
                        <a:ext cx="45719" cy="717637"/>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126" name="四角形: 角を丸くする 125">
                  <a:extLst>
                    <a:ext uri="{FF2B5EF4-FFF2-40B4-BE49-F238E27FC236}">
                      <a16:creationId xmlns:a16="http://schemas.microsoft.com/office/drawing/2014/main" id="{4240B7B0-AB9A-E031-074C-3C148ADF25A7}"/>
                    </a:ext>
                  </a:extLst>
                </p:cNvPr>
                <p:cNvSpPr/>
                <p:nvPr/>
              </p:nvSpPr>
              <p:spPr>
                <a:xfrm>
                  <a:off x="4681146" y="1064902"/>
                  <a:ext cx="4370663" cy="2121126"/>
                </a:xfrm>
                <a:prstGeom prst="roundRect">
                  <a:avLst>
                    <a:gd name="adj" fmla="val 6064"/>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テキスト ボックス 126">
                  <a:extLst>
                    <a:ext uri="{FF2B5EF4-FFF2-40B4-BE49-F238E27FC236}">
                      <a16:creationId xmlns:a16="http://schemas.microsoft.com/office/drawing/2014/main" id="{44836011-31DE-CC84-231C-052638D5E20C}"/>
                    </a:ext>
                  </a:extLst>
                </p:cNvPr>
                <p:cNvSpPr txBox="1"/>
                <p:nvPr/>
              </p:nvSpPr>
              <p:spPr>
                <a:xfrm>
                  <a:off x="4681145" y="1093098"/>
                  <a:ext cx="4370663" cy="215444"/>
                </a:xfrm>
                <a:prstGeom prst="rect">
                  <a:avLst/>
                </a:prstGeom>
                <a:noFill/>
              </p:spPr>
              <p:txBody>
                <a:bodyPr wrap="square">
                  <a:spAutoFit/>
                </a:bodyPr>
                <a:lstStyle/>
                <a:p>
                  <a:r>
                    <a:rPr lang="en-US" altLang="ja-JP" sz="800" b="1" dirty="0">
                      <a:latin typeface="UD デジタル 教科書体 N-B" panose="02020700000000000000" pitchFamily="17" charset="-128"/>
                      <a:ea typeface="07やさしさゴシック手書き" panose="02000600000000000000"/>
                    </a:rPr>
                    <a:t>------------------</a:t>
                  </a:r>
                  <a:r>
                    <a:rPr lang="ja-JP" altLang="en-US" sz="800" b="1" dirty="0">
                      <a:latin typeface="UD デジタル 教科書体 N-B" panose="02020700000000000000" pitchFamily="17" charset="-128"/>
                      <a:ea typeface="07やさしさゴシック手書き" panose="02000600000000000000"/>
                    </a:rPr>
                    <a:t>館内の展示にヒントがあるので探してみよう</a:t>
                  </a:r>
                  <a:r>
                    <a:rPr lang="en-US" altLang="ja-JP" sz="800" b="1" dirty="0">
                      <a:latin typeface="UD デジタル 教科書体 N-B" panose="02020700000000000000" pitchFamily="17" charset="-128"/>
                      <a:ea typeface="07やさしさゴシック手書き" panose="02000600000000000000"/>
                    </a:rPr>
                    <a:t>------------------ </a:t>
                  </a:r>
                  <a:r>
                    <a:rPr lang="ja-JP" altLang="en-US" sz="800" b="1" dirty="0">
                      <a:latin typeface="UD デジタル 教科書体 N-B" panose="02020700000000000000" pitchFamily="17" charset="-128"/>
                      <a:ea typeface="07やさしさゴシック手書き" panose="02000600000000000000"/>
                    </a:rPr>
                    <a:t>　　</a:t>
                  </a:r>
                  <a:endParaRPr lang="ja-JP" altLang="en-US" dirty="0"/>
                </a:p>
              </p:txBody>
            </p:sp>
          </p:grpSp>
          <p:sp>
            <p:nvSpPr>
              <p:cNvPr id="115" name="正方形/長方形 114">
                <a:extLst>
                  <a:ext uri="{FF2B5EF4-FFF2-40B4-BE49-F238E27FC236}">
                    <a16:creationId xmlns:a16="http://schemas.microsoft.com/office/drawing/2014/main" id="{D24F881B-3A51-79BA-2D0C-4FBA3CB82EDB}"/>
                  </a:ext>
                </a:extLst>
              </p:cNvPr>
              <p:cNvSpPr/>
              <p:nvPr/>
            </p:nvSpPr>
            <p:spPr>
              <a:xfrm>
                <a:off x="5403404" y="2051449"/>
                <a:ext cx="1118459"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116" name="正方形/長方形 115">
                <a:extLst>
                  <a:ext uri="{FF2B5EF4-FFF2-40B4-BE49-F238E27FC236}">
                    <a16:creationId xmlns:a16="http://schemas.microsoft.com/office/drawing/2014/main" id="{EE44C60F-58F3-9C5A-B8D1-5EB59A0A39F3}"/>
                  </a:ext>
                </a:extLst>
              </p:cNvPr>
              <p:cNvSpPr/>
              <p:nvPr/>
            </p:nvSpPr>
            <p:spPr>
              <a:xfrm>
                <a:off x="7217972" y="2366342"/>
                <a:ext cx="1037333"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122" name="正方形/長方形 121">
                <a:extLst>
                  <a:ext uri="{FF2B5EF4-FFF2-40B4-BE49-F238E27FC236}">
                    <a16:creationId xmlns:a16="http://schemas.microsoft.com/office/drawing/2014/main" id="{B0D041AE-F45C-FB68-8B8E-F8AF96577EDB}"/>
                  </a:ext>
                </a:extLst>
              </p:cNvPr>
              <p:cNvSpPr/>
              <p:nvPr/>
            </p:nvSpPr>
            <p:spPr>
              <a:xfrm>
                <a:off x="5033958" y="1519807"/>
                <a:ext cx="3655467"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123" name="正方形/長方形 122">
                <a:extLst>
                  <a:ext uri="{FF2B5EF4-FFF2-40B4-BE49-F238E27FC236}">
                    <a16:creationId xmlns:a16="http://schemas.microsoft.com/office/drawing/2014/main" id="{29D2126A-5FE8-D6BE-B33A-1FFE8B417DD7}"/>
                  </a:ext>
                </a:extLst>
              </p:cNvPr>
              <p:cNvSpPr/>
              <p:nvPr/>
            </p:nvSpPr>
            <p:spPr>
              <a:xfrm>
                <a:off x="6605133" y="2641329"/>
                <a:ext cx="1304759"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grpSp>
        <p:pic>
          <p:nvPicPr>
            <p:cNvPr id="112" name="図 111">
              <a:extLst>
                <a:ext uri="{FF2B5EF4-FFF2-40B4-BE49-F238E27FC236}">
                  <a16:creationId xmlns:a16="http://schemas.microsoft.com/office/drawing/2014/main" id="{B0ECB5A8-C09E-65DE-1EE8-4879B57D1936}"/>
                </a:ext>
              </a:extLst>
            </p:cNvPr>
            <p:cNvPicPr>
              <a:picLocks noChangeAspect="1"/>
            </p:cNvPicPr>
            <p:nvPr/>
          </p:nvPicPr>
          <p:blipFill>
            <a:blip r:embed="rId27"/>
            <a:stretch>
              <a:fillRect/>
            </a:stretch>
          </p:blipFill>
          <p:spPr>
            <a:xfrm>
              <a:off x="8068718" y="1792635"/>
              <a:ext cx="874211" cy="547251"/>
            </a:xfrm>
            <a:prstGeom prst="rect">
              <a:avLst/>
            </a:prstGeom>
          </p:spPr>
        </p:pic>
      </p:grpSp>
      <p:grpSp>
        <p:nvGrpSpPr>
          <p:cNvPr id="3" name="グループ化 2">
            <a:extLst>
              <a:ext uri="{FF2B5EF4-FFF2-40B4-BE49-F238E27FC236}">
                <a16:creationId xmlns:a16="http://schemas.microsoft.com/office/drawing/2014/main" id="{266B55DC-7F81-F884-AB9F-02B9A23FACE2}"/>
              </a:ext>
            </a:extLst>
          </p:cNvPr>
          <p:cNvGrpSpPr/>
          <p:nvPr/>
        </p:nvGrpSpPr>
        <p:grpSpPr>
          <a:xfrm>
            <a:off x="4586590" y="3224796"/>
            <a:ext cx="4417288" cy="3517722"/>
            <a:chOff x="4586590" y="3224796"/>
            <a:chExt cx="4417288" cy="3517722"/>
          </a:xfrm>
        </p:grpSpPr>
        <p:sp>
          <p:nvSpPr>
            <p:cNvPr id="6" name="テキスト ボックス 5">
              <a:extLst>
                <a:ext uri="{FF2B5EF4-FFF2-40B4-BE49-F238E27FC236}">
                  <a16:creationId xmlns:a16="http://schemas.microsoft.com/office/drawing/2014/main" id="{122C21E0-DDA5-5933-312E-9646A634F466}"/>
                </a:ext>
              </a:extLst>
            </p:cNvPr>
            <p:cNvSpPr txBox="1"/>
            <p:nvPr/>
          </p:nvSpPr>
          <p:spPr>
            <a:xfrm>
              <a:off x="4618110" y="5664629"/>
              <a:ext cx="1915503" cy="700192"/>
            </a:xfrm>
            <a:prstGeom prst="rect">
              <a:avLst/>
            </a:prstGeom>
            <a:noFill/>
            <a:ln w="12700">
              <a:noFill/>
            </a:ln>
          </p:spPr>
          <p:txBody>
            <a:bodyPr wrap="square" rtlCol="0">
              <a:spAutoFit/>
            </a:bodyPr>
            <a:lstStyle/>
            <a:p>
              <a:r>
                <a:rPr kumimoji="1" lang="ja-JP" altLang="en-US" sz="1000" dirty="0"/>
                <a:t>ごみの減量にもっとも効果がある取組はどれ？　　　　　　</a:t>
              </a:r>
              <a:r>
                <a:rPr kumimoji="1" lang="ja-JP" altLang="en-US" sz="900" dirty="0"/>
                <a:t>○をつけよう。ﾞ</a:t>
              </a:r>
            </a:p>
            <a:p>
              <a:endParaRPr kumimoji="1" lang="ja-JP" altLang="en-US" sz="1050" dirty="0"/>
            </a:p>
          </p:txBody>
        </p:sp>
        <p:sp>
          <p:nvSpPr>
            <p:cNvPr id="8" name="四角形: 角を丸くする 7">
              <a:extLst>
                <a:ext uri="{FF2B5EF4-FFF2-40B4-BE49-F238E27FC236}">
                  <a16:creationId xmlns:a16="http://schemas.microsoft.com/office/drawing/2014/main" id="{22C3BA1A-914A-523B-DA82-49EDBFE50534}"/>
                </a:ext>
              </a:extLst>
            </p:cNvPr>
            <p:cNvSpPr/>
            <p:nvPr/>
          </p:nvSpPr>
          <p:spPr>
            <a:xfrm>
              <a:off x="4679270" y="5684112"/>
              <a:ext cx="2007147" cy="1054976"/>
            </a:xfrm>
            <a:prstGeom prst="roundRect">
              <a:avLst>
                <a:gd name="adj" fmla="val 6064"/>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8AB7B75E-3B8B-FEE4-9AA7-B24D1C95B55E}"/>
                </a:ext>
              </a:extLst>
            </p:cNvPr>
            <p:cNvPicPr>
              <a:picLocks noChangeAspect="1"/>
            </p:cNvPicPr>
            <p:nvPr/>
          </p:nvPicPr>
          <p:blipFill>
            <a:blip r:embed="rId28">
              <a:extLst>
                <a:ext uri="{BEBA8EAE-BF5A-486C-A8C5-ECC9F3942E4B}">
                  <a14:imgProps xmlns:a14="http://schemas.microsoft.com/office/drawing/2010/main">
                    <a14:imgLayer r:embed="rId2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841377" y="6151864"/>
              <a:ext cx="695997" cy="543639"/>
            </a:xfrm>
            <a:prstGeom prst="rect">
              <a:avLst/>
            </a:prstGeom>
            <a:ln w="12700">
              <a:noFill/>
            </a:ln>
          </p:spPr>
        </p:pic>
        <p:sp>
          <p:nvSpPr>
            <p:cNvPr id="11" name="テキスト ボックス 10">
              <a:extLst>
                <a:ext uri="{FF2B5EF4-FFF2-40B4-BE49-F238E27FC236}">
                  <a16:creationId xmlns:a16="http://schemas.microsoft.com/office/drawing/2014/main" id="{7039C1F8-E68C-C932-3088-A3FD1AFBA543}"/>
                </a:ext>
              </a:extLst>
            </p:cNvPr>
            <p:cNvSpPr txBox="1"/>
            <p:nvPr/>
          </p:nvSpPr>
          <p:spPr>
            <a:xfrm>
              <a:off x="5717773" y="6119399"/>
              <a:ext cx="952141" cy="623119"/>
            </a:xfrm>
            <a:prstGeom prst="rect">
              <a:avLst/>
            </a:prstGeom>
            <a:noFill/>
            <a:ln w="12700">
              <a:noFill/>
            </a:ln>
          </p:spPr>
          <p:txBody>
            <a:bodyPr wrap="square" rtlCol="0">
              <a:spAutoFit/>
            </a:bodyPr>
            <a:lstStyle/>
            <a:p>
              <a:pPr>
                <a:lnSpc>
                  <a:spcPts val="1400"/>
                </a:lnSpc>
              </a:pPr>
              <a:r>
                <a:rPr kumimoji="1" lang="ja-JP" altLang="en-US" sz="1050" b="1" dirty="0"/>
                <a:t>リデュース</a:t>
              </a:r>
            </a:p>
            <a:p>
              <a:pPr>
                <a:lnSpc>
                  <a:spcPts val="1400"/>
                </a:lnSpc>
              </a:pPr>
              <a:r>
                <a:rPr kumimoji="1" lang="ja-JP" altLang="en-US" sz="1050" b="1" dirty="0"/>
                <a:t>リユース</a:t>
              </a:r>
            </a:p>
            <a:p>
              <a:pPr>
                <a:lnSpc>
                  <a:spcPts val="1400"/>
                </a:lnSpc>
              </a:pPr>
              <a:r>
                <a:rPr kumimoji="1" lang="ja-JP" altLang="en-US" sz="1050" b="1" dirty="0"/>
                <a:t>リサイクル</a:t>
              </a:r>
            </a:p>
          </p:txBody>
        </p:sp>
        <p:sp>
          <p:nvSpPr>
            <p:cNvPr id="31" name="テキスト ボックス 30">
              <a:extLst>
                <a:ext uri="{FF2B5EF4-FFF2-40B4-BE49-F238E27FC236}">
                  <a16:creationId xmlns:a16="http://schemas.microsoft.com/office/drawing/2014/main" id="{82FFAD3C-98C4-DCC1-E26D-FCA9E374863F}"/>
                </a:ext>
              </a:extLst>
            </p:cNvPr>
            <p:cNvSpPr txBox="1"/>
            <p:nvPr/>
          </p:nvSpPr>
          <p:spPr>
            <a:xfrm>
              <a:off x="4586590" y="3234778"/>
              <a:ext cx="1919115" cy="215444"/>
            </a:xfrm>
            <a:prstGeom prst="rect">
              <a:avLst/>
            </a:prstGeom>
            <a:noFill/>
          </p:spPr>
          <p:txBody>
            <a:bodyPr wrap="none" rtlCol="0">
              <a:spAutoFit/>
            </a:bodyPr>
            <a:lstStyle/>
            <a:p>
              <a:r>
                <a:rPr kumimoji="1" lang="en-US" altLang="ja-JP" sz="800" dirty="0">
                  <a:latin typeface="07やさしさゴシック手書き" panose="02000600000000000000" pitchFamily="50" charset="-128"/>
                  <a:ea typeface="07やさしさゴシック手書き" panose="02000600000000000000" pitchFamily="50" charset="-128"/>
                </a:rPr>
                <a:t>(</a:t>
              </a:r>
              <a:r>
                <a:rPr kumimoji="1" lang="ja-JP" altLang="en-US" sz="800" dirty="0">
                  <a:latin typeface="07やさしさゴシック手書き" panose="02000600000000000000" pitchFamily="50" charset="-128"/>
                  <a:ea typeface="07やさしさゴシック手書き" panose="02000600000000000000" pitchFamily="50" charset="-128"/>
                </a:rPr>
                <a:t>ゾーン２ 床の写真を見て考えよう）</a:t>
              </a:r>
              <a:endParaRPr kumimoji="1" lang="en-US" altLang="ja-JP" sz="800" dirty="0">
                <a:latin typeface="07やさしさゴシック手書き" panose="02000600000000000000" pitchFamily="50" charset="-128"/>
                <a:ea typeface="07やさしさゴシック手書き" panose="02000600000000000000" pitchFamily="50" charset="-128"/>
              </a:endParaRPr>
            </a:p>
          </p:txBody>
        </p:sp>
        <p:sp>
          <p:nvSpPr>
            <p:cNvPr id="34" name="テキスト ボックス 33">
              <a:extLst>
                <a:ext uri="{FF2B5EF4-FFF2-40B4-BE49-F238E27FC236}">
                  <a16:creationId xmlns:a16="http://schemas.microsoft.com/office/drawing/2014/main" id="{43BFEED6-68A2-CA39-B3CC-8C54CC87B114}"/>
                </a:ext>
              </a:extLst>
            </p:cNvPr>
            <p:cNvSpPr txBox="1"/>
            <p:nvPr/>
          </p:nvSpPr>
          <p:spPr>
            <a:xfrm>
              <a:off x="4595828" y="5494244"/>
              <a:ext cx="1718740" cy="215444"/>
            </a:xfrm>
            <a:prstGeom prst="rect">
              <a:avLst/>
            </a:prstGeom>
            <a:noFill/>
          </p:spPr>
          <p:txBody>
            <a:bodyPr wrap="none" rtlCol="0">
              <a:spAutoFit/>
            </a:bodyPr>
            <a:lstStyle/>
            <a:p>
              <a:r>
                <a:rPr kumimoji="1" lang="en-US" altLang="ja-JP" sz="800" dirty="0">
                  <a:latin typeface="07やさしさゴシック手書き" panose="02000600000000000000" pitchFamily="50" charset="-128"/>
                  <a:ea typeface="07やさしさゴシック手書き" panose="02000600000000000000" pitchFamily="50" charset="-128"/>
                </a:rPr>
                <a:t>(</a:t>
              </a:r>
              <a:r>
                <a:rPr kumimoji="1" lang="ja-JP" altLang="en-US" sz="800" dirty="0">
                  <a:latin typeface="07やさしさゴシック手書き" panose="02000600000000000000" pitchFamily="50" charset="-128"/>
                  <a:ea typeface="07やさしさゴシック手書き" panose="02000600000000000000" pitchFamily="50" charset="-128"/>
                </a:rPr>
                <a:t>ゾーン</a:t>
              </a:r>
              <a:r>
                <a:rPr kumimoji="1" lang="en-US" altLang="ja-JP" sz="800" dirty="0">
                  <a:latin typeface="07やさしさゴシック手書き" panose="02000600000000000000" pitchFamily="50" charset="-128"/>
                  <a:ea typeface="07やさしさゴシック手書き" panose="02000600000000000000" pitchFamily="50" charset="-128"/>
                </a:rPr>
                <a:t>3</a:t>
              </a:r>
              <a:r>
                <a:rPr kumimoji="1" lang="ja-JP" altLang="en-US" sz="800" dirty="0">
                  <a:latin typeface="07やさしさゴシック手書き" panose="02000600000000000000" pitchFamily="50" charset="-128"/>
                  <a:ea typeface="07やさしさゴシック手書き" panose="02000600000000000000" pitchFamily="50" charset="-128"/>
                </a:rPr>
                <a:t>　展示を見て考えよう）</a:t>
              </a:r>
              <a:endParaRPr kumimoji="1" lang="ja-JP" altLang="en-US" sz="900" dirty="0">
                <a:latin typeface="07やさしさゴシック手書き" panose="02000600000000000000" pitchFamily="50" charset="-128"/>
                <a:ea typeface="07やさしさゴシック手書き" panose="02000600000000000000" pitchFamily="50" charset="-128"/>
              </a:endParaRPr>
            </a:p>
          </p:txBody>
        </p:sp>
        <p:sp>
          <p:nvSpPr>
            <p:cNvPr id="38" name="テキスト ボックス 37">
              <a:extLst>
                <a:ext uri="{FF2B5EF4-FFF2-40B4-BE49-F238E27FC236}">
                  <a16:creationId xmlns:a16="http://schemas.microsoft.com/office/drawing/2014/main" id="{F48BA760-C96E-2C0F-E418-ECDF2331ACB9}"/>
                </a:ext>
              </a:extLst>
            </p:cNvPr>
            <p:cNvSpPr txBox="1"/>
            <p:nvPr/>
          </p:nvSpPr>
          <p:spPr>
            <a:xfrm>
              <a:off x="6752868" y="3224796"/>
              <a:ext cx="1353256" cy="215444"/>
            </a:xfrm>
            <a:prstGeom prst="rect">
              <a:avLst/>
            </a:prstGeom>
            <a:noFill/>
          </p:spPr>
          <p:txBody>
            <a:bodyPr wrap="none" rtlCol="0">
              <a:spAutoFit/>
            </a:bodyPr>
            <a:lstStyle/>
            <a:p>
              <a:r>
                <a:rPr kumimoji="1" lang="en-US" altLang="ja-JP" sz="800" dirty="0">
                  <a:latin typeface="07やさしさゴシック手書き" panose="02000600000000000000" pitchFamily="50" charset="-128"/>
                  <a:ea typeface="07やさしさゴシック手書き" panose="02000600000000000000" pitchFamily="50" charset="-128"/>
                </a:rPr>
                <a:t>(</a:t>
              </a:r>
              <a:r>
                <a:rPr kumimoji="1" lang="ja-JP" altLang="en-US" sz="800" dirty="0">
                  <a:latin typeface="07やさしさゴシック手書き" panose="02000600000000000000" pitchFamily="50" charset="-128"/>
                  <a:ea typeface="07やさしさゴシック手書き" panose="02000600000000000000" pitchFamily="50" charset="-128"/>
                </a:rPr>
                <a:t>まとめの時間に書こう）</a:t>
              </a:r>
              <a:endParaRPr kumimoji="1" lang="en-US" altLang="ja-JP" sz="800" dirty="0">
                <a:latin typeface="07やさしさゴシック手書き" panose="02000600000000000000" pitchFamily="50" charset="-128"/>
                <a:ea typeface="07やさしさゴシック手書き" panose="02000600000000000000" pitchFamily="50" charset="-128"/>
              </a:endParaRPr>
            </a:p>
          </p:txBody>
        </p:sp>
        <p:sp>
          <p:nvSpPr>
            <p:cNvPr id="40" name="四角形: 角を丸くする 39">
              <a:extLst>
                <a:ext uri="{FF2B5EF4-FFF2-40B4-BE49-F238E27FC236}">
                  <a16:creationId xmlns:a16="http://schemas.microsoft.com/office/drawing/2014/main" id="{4782352F-F1E7-CBF0-B527-271A5E1844C4}"/>
                </a:ext>
              </a:extLst>
            </p:cNvPr>
            <p:cNvSpPr/>
            <p:nvPr/>
          </p:nvSpPr>
          <p:spPr>
            <a:xfrm>
              <a:off x="6861692" y="3422262"/>
              <a:ext cx="2142186" cy="1409587"/>
            </a:xfrm>
            <a:prstGeom prst="roundRect">
              <a:avLst>
                <a:gd name="adj" fmla="val 701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00A64636-5226-5584-B9E1-69ABC45B42C2}"/>
                </a:ext>
              </a:extLst>
            </p:cNvPr>
            <p:cNvGrpSpPr/>
            <p:nvPr/>
          </p:nvGrpSpPr>
          <p:grpSpPr>
            <a:xfrm>
              <a:off x="4588857" y="3413034"/>
              <a:ext cx="2193621" cy="2049704"/>
              <a:chOff x="4588857" y="3428402"/>
              <a:chExt cx="2193621" cy="2049704"/>
            </a:xfrm>
          </p:grpSpPr>
          <p:cxnSp>
            <p:nvCxnSpPr>
              <p:cNvPr id="48" name="直線コネクタ 47">
                <a:extLst>
                  <a:ext uri="{FF2B5EF4-FFF2-40B4-BE49-F238E27FC236}">
                    <a16:creationId xmlns:a16="http://schemas.microsoft.com/office/drawing/2014/main" id="{F68FEE37-CD88-B7A4-5224-19AE4FEDD6FA}"/>
                  </a:ext>
                </a:extLst>
              </p:cNvPr>
              <p:cNvCxnSpPr>
                <a:cxnSpLocks/>
              </p:cNvCxnSpPr>
              <p:nvPr/>
            </p:nvCxnSpPr>
            <p:spPr>
              <a:xfrm>
                <a:off x="4683463" y="3858369"/>
                <a:ext cx="2093276" cy="1370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7B84F8F8-DA6F-225C-EE9E-CD25C6567CB5}"/>
                  </a:ext>
                </a:extLst>
              </p:cNvPr>
              <p:cNvSpPr txBox="1"/>
              <p:nvPr/>
            </p:nvSpPr>
            <p:spPr>
              <a:xfrm>
                <a:off x="4598800" y="4297555"/>
                <a:ext cx="988038" cy="265354"/>
              </a:xfrm>
              <a:prstGeom prst="rect">
                <a:avLst/>
              </a:prstGeom>
              <a:noFill/>
              <a:ln w="12700">
                <a:noFill/>
              </a:ln>
            </p:spPr>
            <p:txBody>
              <a:bodyPr wrap="square" rtlCol="0">
                <a:spAutoFit/>
              </a:bodyPr>
              <a:lstStyle/>
              <a:p>
                <a:r>
                  <a:rPr kumimoji="1" lang="ja-JP" altLang="en-US" sz="1000" dirty="0"/>
                  <a:t>なぜそこに？</a:t>
                </a:r>
              </a:p>
            </p:txBody>
          </p:sp>
          <p:sp>
            <p:nvSpPr>
              <p:cNvPr id="50" name="テキスト ボックス 49">
                <a:extLst>
                  <a:ext uri="{FF2B5EF4-FFF2-40B4-BE49-F238E27FC236}">
                    <a16:creationId xmlns:a16="http://schemas.microsoft.com/office/drawing/2014/main" id="{1EBF7981-435F-67D0-8455-350CAC4C2B99}"/>
                  </a:ext>
                </a:extLst>
              </p:cNvPr>
              <p:cNvSpPr txBox="1"/>
              <p:nvPr/>
            </p:nvSpPr>
            <p:spPr>
              <a:xfrm>
                <a:off x="5291616" y="3428402"/>
                <a:ext cx="1154425" cy="265354"/>
              </a:xfrm>
              <a:prstGeom prst="rect">
                <a:avLst/>
              </a:prstGeom>
              <a:noFill/>
              <a:ln w="12700">
                <a:noFill/>
              </a:ln>
            </p:spPr>
            <p:txBody>
              <a:bodyPr wrap="square" rtlCol="0">
                <a:spAutoFit/>
              </a:bodyPr>
              <a:lstStyle/>
              <a:p>
                <a:r>
                  <a:rPr kumimoji="1" lang="ja-JP" altLang="en-US" sz="1000" dirty="0"/>
                  <a:t>なぜ？</a:t>
                </a:r>
              </a:p>
            </p:txBody>
          </p:sp>
          <p:cxnSp>
            <p:nvCxnSpPr>
              <p:cNvPr id="51" name="直線コネクタ 50">
                <a:extLst>
                  <a:ext uri="{FF2B5EF4-FFF2-40B4-BE49-F238E27FC236}">
                    <a16:creationId xmlns:a16="http://schemas.microsoft.com/office/drawing/2014/main" id="{D7D57A39-9D92-DA97-69CB-11295E05205A}"/>
                  </a:ext>
                </a:extLst>
              </p:cNvPr>
              <p:cNvCxnSpPr>
                <a:cxnSpLocks/>
              </p:cNvCxnSpPr>
              <p:nvPr/>
            </p:nvCxnSpPr>
            <p:spPr>
              <a:xfrm>
                <a:off x="4689202" y="4300146"/>
                <a:ext cx="2093276" cy="1370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8560CCE5-97A7-73A8-13F6-BF1F978C6FCD}"/>
                  </a:ext>
                </a:extLst>
              </p:cNvPr>
              <p:cNvSpPr txBox="1"/>
              <p:nvPr/>
            </p:nvSpPr>
            <p:spPr>
              <a:xfrm>
                <a:off x="4588857" y="3856463"/>
                <a:ext cx="1200970" cy="246221"/>
              </a:xfrm>
              <a:prstGeom prst="rect">
                <a:avLst/>
              </a:prstGeom>
              <a:noFill/>
              <a:ln w="12700">
                <a:noFill/>
              </a:ln>
            </p:spPr>
            <p:txBody>
              <a:bodyPr wrap="square" rtlCol="0">
                <a:spAutoFit/>
              </a:bodyPr>
              <a:lstStyle/>
              <a:p>
                <a:r>
                  <a:rPr kumimoji="1" lang="ja-JP" altLang="en-US" sz="1000" dirty="0"/>
                  <a:t>どんなごみ？</a:t>
                </a:r>
              </a:p>
            </p:txBody>
          </p:sp>
          <p:sp>
            <p:nvSpPr>
              <p:cNvPr id="53" name="テキスト ボックス 52">
                <a:extLst>
                  <a:ext uri="{FF2B5EF4-FFF2-40B4-BE49-F238E27FC236}">
                    <a16:creationId xmlns:a16="http://schemas.microsoft.com/office/drawing/2014/main" id="{7B060EB8-746B-1CA3-63DD-53B394D77440}"/>
                  </a:ext>
                </a:extLst>
              </p:cNvPr>
              <p:cNvSpPr txBox="1"/>
              <p:nvPr/>
            </p:nvSpPr>
            <p:spPr>
              <a:xfrm>
                <a:off x="4627911" y="3484124"/>
                <a:ext cx="529444" cy="447785"/>
              </a:xfrm>
              <a:prstGeom prst="rect">
                <a:avLst/>
              </a:prstGeom>
              <a:noFill/>
              <a:ln w="12700">
                <a:noFill/>
              </a:ln>
            </p:spPr>
            <p:txBody>
              <a:bodyPr wrap="square" rtlCol="0">
                <a:spAutoFit/>
              </a:bodyPr>
              <a:lstStyle/>
              <a:p>
                <a:r>
                  <a:rPr kumimoji="1" lang="ja-JP" altLang="en-US" sz="700" dirty="0"/>
                  <a:t>選んだ写真の番号</a:t>
                </a:r>
              </a:p>
            </p:txBody>
          </p:sp>
          <p:cxnSp>
            <p:nvCxnSpPr>
              <p:cNvPr id="54" name="直線コネクタ 53">
                <a:extLst>
                  <a:ext uri="{FF2B5EF4-FFF2-40B4-BE49-F238E27FC236}">
                    <a16:creationId xmlns:a16="http://schemas.microsoft.com/office/drawing/2014/main" id="{780824E0-9A48-B9D9-F805-B04792C7A18C}"/>
                  </a:ext>
                </a:extLst>
              </p:cNvPr>
              <p:cNvCxnSpPr/>
              <p:nvPr/>
            </p:nvCxnSpPr>
            <p:spPr>
              <a:xfrm>
                <a:off x="5373618" y="3444368"/>
                <a:ext cx="0" cy="434714"/>
              </a:xfrm>
              <a:prstGeom prst="line">
                <a:avLst/>
              </a:prstGeom>
            </p:spPr>
            <p:style>
              <a:lnRef idx="1">
                <a:schemeClr val="dk1"/>
              </a:lnRef>
              <a:fillRef idx="0">
                <a:schemeClr val="dk1"/>
              </a:fillRef>
              <a:effectRef idx="0">
                <a:schemeClr val="dk1"/>
              </a:effectRef>
              <a:fontRef idx="minor">
                <a:schemeClr val="tx1"/>
              </a:fontRef>
            </p:style>
          </p:cxnSp>
          <p:sp>
            <p:nvSpPr>
              <p:cNvPr id="55" name="四角形: 角を丸くする 54">
                <a:extLst>
                  <a:ext uri="{FF2B5EF4-FFF2-40B4-BE49-F238E27FC236}">
                    <a16:creationId xmlns:a16="http://schemas.microsoft.com/office/drawing/2014/main" id="{E4FE9138-FF43-91B2-96A9-4686FC8FFADA}"/>
                  </a:ext>
                </a:extLst>
              </p:cNvPr>
              <p:cNvSpPr/>
              <p:nvPr/>
            </p:nvSpPr>
            <p:spPr>
              <a:xfrm>
                <a:off x="4670901" y="3446018"/>
                <a:ext cx="2111575" cy="2032088"/>
              </a:xfrm>
              <a:prstGeom prst="roundRect">
                <a:avLst>
                  <a:gd name="adj" fmla="val 6064"/>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Tree>
    <p:extLst>
      <p:ext uri="{BB962C8B-B14F-4D97-AF65-F5344CB8AC3E}">
        <p14:creationId xmlns:p14="http://schemas.microsoft.com/office/powerpoint/2010/main" val="1257323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F0125AEC-B24F-5ADA-EF32-1D45F7F852B6}"/>
              </a:ext>
            </a:extLst>
          </p:cNvPr>
          <p:cNvSpPr/>
          <p:nvPr/>
        </p:nvSpPr>
        <p:spPr>
          <a:xfrm>
            <a:off x="171009" y="2159105"/>
            <a:ext cx="4262906" cy="234949"/>
          </a:xfrm>
          <a:prstGeom prst="roundRect">
            <a:avLst/>
          </a:prstGeom>
          <a:gradFill flip="none" rotWithShape="1">
            <a:gsLst>
              <a:gs pos="0">
                <a:srgbClr val="009900"/>
              </a:gs>
              <a:gs pos="100000">
                <a:srgbClr val="99FF99"/>
              </a:gs>
              <a:gs pos="95000">
                <a:srgbClr val="66FF66"/>
              </a:gs>
              <a:gs pos="100000">
                <a:srgbClr val="99FF99"/>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事前学習・現地学習で解決しなかった問いや、更に知りたいと思ったことは何だろう？</a:t>
            </a:r>
          </a:p>
        </p:txBody>
      </p:sp>
      <p:sp>
        <p:nvSpPr>
          <p:cNvPr id="39" name="フローチャート: 手操作入力 51">
            <a:extLst>
              <a:ext uri="{FF2B5EF4-FFF2-40B4-BE49-F238E27FC236}">
                <a16:creationId xmlns:a16="http://schemas.microsoft.com/office/drawing/2014/main" id="{47A2A430-2786-0DAB-7CC7-8CAFA9ECA6F2}"/>
              </a:ext>
            </a:extLst>
          </p:cNvPr>
          <p:cNvSpPr/>
          <p:nvPr/>
        </p:nvSpPr>
        <p:spPr>
          <a:xfrm rot="10800000">
            <a:off x="4571190" y="3313"/>
            <a:ext cx="4587598" cy="10694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3 w 10000"/>
              <a:gd name="connsiteY0" fmla="*/ 0 h 10425"/>
              <a:gd name="connsiteX1" fmla="*/ 10000 w 10000"/>
              <a:gd name="connsiteY1" fmla="*/ 425 h 10425"/>
              <a:gd name="connsiteX2" fmla="*/ 10000 w 10000"/>
              <a:gd name="connsiteY2" fmla="*/ 10425 h 10425"/>
              <a:gd name="connsiteX3" fmla="*/ 0 w 10000"/>
              <a:gd name="connsiteY3" fmla="*/ 10425 h 10425"/>
              <a:gd name="connsiteX4" fmla="*/ 53 w 10000"/>
              <a:gd name="connsiteY4" fmla="*/ 0 h 10425"/>
              <a:gd name="connsiteX0" fmla="*/ 3 w 10024"/>
              <a:gd name="connsiteY0" fmla="*/ 0 h 10522"/>
              <a:gd name="connsiteX1" fmla="*/ 10024 w 10024"/>
              <a:gd name="connsiteY1" fmla="*/ 522 h 10522"/>
              <a:gd name="connsiteX2" fmla="*/ 10024 w 10024"/>
              <a:gd name="connsiteY2" fmla="*/ 10522 h 10522"/>
              <a:gd name="connsiteX3" fmla="*/ 24 w 10024"/>
              <a:gd name="connsiteY3" fmla="*/ 10522 h 10522"/>
              <a:gd name="connsiteX4" fmla="*/ 3 w 10024"/>
              <a:gd name="connsiteY4" fmla="*/ 0 h 10522"/>
              <a:gd name="connsiteX0" fmla="*/ 3 w 10056"/>
              <a:gd name="connsiteY0" fmla="*/ 208 h 10730"/>
              <a:gd name="connsiteX1" fmla="*/ 10056 w 10056"/>
              <a:gd name="connsiteY1" fmla="*/ 0 h 10730"/>
              <a:gd name="connsiteX2" fmla="*/ 10024 w 10056"/>
              <a:gd name="connsiteY2" fmla="*/ 10730 h 10730"/>
              <a:gd name="connsiteX3" fmla="*/ 24 w 10056"/>
              <a:gd name="connsiteY3" fmla="*/ 10730 h 10730"/>
              <a:gd name="connsiteX4" fmla="*/ 3 w 10056"/>
              <a:gd name="connsiteY4" fmla="*/ 208 h 10730"/>
              <a:gd name="connsiteX0" fmla="*/ 22 w 10032"/>
              <a:gd name="connsiteY0" fmla="*/ 0 h 11062"/>
              <a:gd name="connsiteX1" fmla="*/ 10032 w 10032"/>
              <a:gd name="connsiteY1" fmla="*/ 332 h 11062"/>
              <a:gd name="connsiteX2" fmla="*/ 10000 w 10032"/>
              <a:gd name="connsiteY2" fmla="*/ 11062 h 11062"/>
              <a:gd name="connsiteX3" fmla="*/ 0 w 10032"/>
              <a:gd name="connsiteY3" fmla="*/ 11062 h 11062"/>
              <a:gd name="connsiteX4" fmla="*/ 22 w 10032"/>
              <a:gd name="connsiteY4" fmla="*/ 0 h 11062"/>
              <a:gd name="connsiteX0" fmla="*/ 22 w 10032"/>
              <a:gd name="connsiteY0" fmla="*/ 0 h 10816"/>
              <a:gd name="connsiteX1" fmla="*/ 10032 w 10032"/>
              <a:gd name="connsiteY1" fmla="*/ 86 h 10816"/>
              <a:gd name="connsiteX2" fmla="*/ 10000 w 10032"/>
              <a:gd name="connsiteY2" fmla="*/ 10816 h 10816"/>
              <a:gd name="connsiteX3" fmla="*/ 0 w 10032"/>
              <a:gd name="connsiteY3" fmla="*/ 10816 h 10816"/>
              <a:gd name="connsiteX4" fmla="*/ 22 w 10032"/>
              <a:gd name="connsiteY4" fmla="*/ 0 h 1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816">
                <a:moveTo>
                  <a:pt x="22" y="0"/>
                </a:moveTo>
                <a:lnTo>
                  <a:pt x="10032" y="86"/>
                </a:lnTo>
                <a:cubicBezTo>
                  <a:pt x="10021" y="3663"/>
                  <a:pt x="10011" y="7239"/>
                  <a:pt x="10000" y="10816"/>
                </a:cubicBezTo>
                <a:lnTo>
                  <a:pt x="0" y="10816"/>
                </a:lnTo>
                <a:cubicBezTo>
                  <a:pt x="18" y="7341"/>
                  <a:pt x="4" y="3475"/>
                  <a:pt x="22" y="0"/>
                </a:cubicBezTo>
                <a:close/>
              </a:path>
            </a:pathLst>
          </a:custGeom>
          <a:gradFill flip="none" rotWithShape="1">
            <a:gsLst>
              <a:gs pos="0">
                <a:schemeClr val="accent4">
                  <a:lumMod val="40000"/>
                  <a:lumOff val="60000"/>
                </a:schemeClr>
              </a:gs>
              <a:gs pos="85000">
                <a:schemeClr val="accent4">
                  <a:lumMod val="60000"/>
                  <a:lumOff val="40000"/>
                </a:schemeClr>
              </a:gs>
              <a:gs pos="100000">
                <a:schemeClr val="accent4">
                  <a:lumMod val="75000"/>
                </a:schemeClr>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 name="グループ化 5">
            <a:extLst>
              <a:ext uri="{FF2B5EF4-FFF2-40B4-BE49-F238E27FC236}">
                <a16:creationId xmlns:a16="http://schemas.microsoft.com/office/drawing/2014/main" id="{BB0159F9-1C0C-823B-9837-60F101A4C931}"/>
              </a:ext>
            </a:extLst>
          </p:cNvPr>
          <p:cNvGrpSpPr/>
          <p:nvPr/>
        </p:nvGrpSpPr>
        <p:grpSpPr>
          <a:xfrm>
            <a:off x="127097" y="149265"/>
            <a:ext cx="4238527" cy="5279519"/>
            <a:chOff x="169461" y="-943981"/>
            <a:chExt cx="5651369" cy="7079388"/>
          </a:xfrm>
        </p:grpSpPr>
        <p:sp>
          <p:nvSpPr>
            <p:cNvPr id="24" name="フローチャート: 論理積ゲート 23">
              <a:extLst>
                <a:ext uri="{FF2B5EF4-FFF2-40B4-BE49-F238E27FC236}">
                  <a16:creationId xmlns:a16="http://schemas.microsoft.com/office/drawing/2014/main" id="{A9CC9198-EF57-2109-BB71-F37A10D6F14C}"/>
                </a:ext>
              </a:extLst>
            </p:cNvPr>
            <p:cNvSpPr/>
            <p:nvPr/>
          </p:nvSpPr>
          <p:spPr>
            <a:xfrm>
              <a:off x="169461" y="-943981"/>
              <a:ext cx="1549400" cy="313267"/>
            </a:xfrm>
            <a:prstGeom prst="flowChartDelay">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事後学習</a:t>
              </a:r>
            </a:p>
          </p:txBody>
        </p:sp>
        <p:grpSp>
          <p:nvGrpSpPr>
            <p:cNvPr id="62" name="グループ化 61">
              <a:extLst>
                <a:ext uri="{FF2B5EF4-FFF2-40B4-BE49-F238E27FC236}">
                  <a16:creationId xmlns:a16="http://schemas.microsoft.com/office/drawing/2014/main" id="{E9EBC0DB-A39C-08F4-333B-3B5FD473B87A}"/>
                </a:ext>
              </a:extLst>
            </p:cNvPr>
            <p:cNvGrpSpPr/>
            <p:nvPr/>
          </p:nvGrpSpPr>
          <p:grpSpPr>
            <a:xfrm>
              <a:off x="169461" y="-571447"/>
              <a:ext cx="5613400" cy="372533"/>
              <a:chOff x="169461" y="-571447"/>
              <a:chExt cx="5613400" cy="372533"/>
            </a:xfrm>
          </p:grpSpPr>
          <p:sp>
            <p:nvSpPr>
              <p:cNvPr id="25" name="四角形: 角を丸くする 24">
                <a:extLst>
                  <a:ext uri="{FF2B5EF4-FFF2-40B4-BE49-F238E27FC236}">
                    <a16:creationId xmlns:a16="http://schemas.microsoft.com/office/drawing/2014/main" id="{FE1235E4-B94D-40DD-BE0C-3E1D7F71F338}"/>
                  </a:ext>
                </a:extLst>
              </p:cNvPr>
              <p:cNvSpPr/>
              <p:nvPr/>
            </p:nvSpPr>
            <p:spPr>
              <a:xfrm>
                <a:off x="245661" y="-512182"/>
                <a:ext cx="5537200" cy="302400"/>
              </a:xfrm>
              <a:prstGeom prst="roundRect">
                <a:avLst/>
              </a:prstGeom>
              <a:gradFill>
                <a:gsLst>
                  <a:gs pos="0">
                    <a:srgbClr val="009900"/>
                  </a:gs>
                  <a:gs pos="93000">
                    <a:srgbClr val="33CC33"/>
                  </a:gs>
                  <a:gs pos="100000">
                    <a:srgbClr val="99FF99"/>
                  </a:gs>
                </a:gsLst>
                <a:lin ang="0" scaled="1"/>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    事前学習・現地学習を通じて初めて知ったことや感じたことを振り返ってみよう</a:t>
                </a:r>
              </a:p>
            </p:txBody>
          </p:sp>
          <p:sp>
            <p:nvSpPr>
              <p:cNvPr id="26" name="楕円 25">
                <a:extLst>
                  <a:ext uri="{FF2B5EF4-FFF2-40B4-BE49-F238E27FC236}">
                    <a16:creationId xmlns:a16="http://schemas.microsoft.com/office/drawing/2014/main" id="{EF430908-749E-9219-102C-B8B3A2D136E0}"/>
                  </a:ext>
                </a:extLst>
              </p:cNvPr>
              <p:cNvSpPr/>
              <p:nvPr/>
            </p:nvSpPr>
            <p:spPr>
              <a:xfrm>
                <a:off x="169461" y="-571447"/>
                <a:ext cx="372533" cy="372533"/>
              </a:xfrm>
              <a:prstGeom prst="ellipse">
                <a:avLst/>
              </a:prstGeom>
              <a:solidFill>
                <a:srgbClr val="0099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６</a:t>
                </a:r>
              </a:p>
            </p:txBody>
          </p:sp>
        </p:grpSp>
        <p:sp>
          <p:nvSpPr>
            <p:cNvPr id="27" name="四角形: 角を丸くする 26">
              <a:extLst>
                <a:ext uri="{FF2B5EF4-FFF2-40B4-BE49-F238E27FC236}">
                  <a16:creationId xmlns:a16="http://schemas.microsoft.com/office/drawing/2014/main" id="{862210AD-E7E9-117C-EA59-07EE70301106}"/>
                </a:ext>
              </a:extLst>
            </p:cNvPr>
            <p:cNvSpPr/>
            <p:nvPr/>
          </p:nvSpPr>
          <p:spPr>
            <a:xfrm>
              <a:off x="169461" y="-148116"/>
              <a:ext cx="5613400" cy="173667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49" b="0" i="0" u="none" strike="noStrike" kern="1200" cap="none" spc="0" normalizeH="0" baseline="0" noProof="0">
                <a:ln>
                  <a:noFill/>
                </a:ln>
                <a:solidFill>
                  <a:prstClr val="white"/>
                </a:solidFill>
                <a:effectLst/>
                <a:uLnTx/>
                <a:uFillTx/>
                <a:latin typeface="Calibri" panose="020F0502020204030204"/>
                <a:ea typeface="07やさしさゴシック手書き" panose="02000600000000000000"/>
                <a:cs typeface="+mn-cs"/>
              </a:endParaRPr>
            </a:p>
          </p:txBody>
        </p:sp>
        <p:sp>
          <p:nvSpPr>
            <p:cNvPr id="30" name="四角形: 角を丸くする 29">
              <a:extLst>
                <a:ext uri="{FF2B5EF4-FFF2-40B4-BE49-F238E27FC236}">
                  <a16:creationId xmlns:a16="http://schemas.microsoft.com/office/drawing/2014/main" id="{8F6D31E3-24AF-B9EA-6ED2-4AA6F3A673BD}"/>
                </a:ext>
              </a:extLst>
            </p:cNvPr>
            <p:cNvSpPr/>
            <p:nvPr/>
          </p:nvSpPr>
          <p:spPr>
            <a:xfrm>
              <a:off x="207430" y="2139669"/>
              <a:ext cx="5613400" cy="17337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49" b="0" i="0" u="none" strike="noStrike" kern="1200" cap="none" spc="0" normalizeH="0" baseline="0" noProof="0">
                <a:ln>
                  <a:noFill/>
                </a:ln>
                <a:solidFill>
                  <a:prstClr val="white"/>
                </a:solidFill>
                <a:effectLst/>
                <a:uLnTx/>
                <a:uFillTx/>
                <a:latin typeface="Calibri" panose="020F0502020204030204"/>
                <a:ea typeface="07やさしさゴシック手書き" panose="02000600000000000000"/>
                <a:cs typeface="+mn-cs"/>
              </a:endParaRPr>
            </a:p>
          </p:txBody>
        </p:sp>
        <p:grpSp>
          <p:nvGrpSpPr>
            <p:cNvPr id="4" name="グループ化 3">
              <a:extLst>
                <a:ext uri="{FF2B5EF4-FFF2-40B4-BE49-F238E27FC236}">
                  <a16:creationId xmlns:a16="http://schemas.microsoft.com/office/drawing/2014/main" id="{EC5102A3-777A-ADAB-FFB6-083CBC2B5DEA}"/>
                </a:ext>
              </a:extLst>
            </p:cNvPr>
            <p:cNvGrpSpPr/>
            <p:nvPr/>
          </p:nvGrpSpPr>
          <p:grpSpPr>
            <a:xfrm>
              <a:off x="169461" y="4003666"/>
              <a:ext cx="5613400" cy="372533"/>
              <a:chOff x="169462" y="4277769"/>
              <a:chExt cx="5613400" cy="372533"/>
            </a:xfrm>
            <a:solidFill>
              <a:srgbClr val="009900"/>
            </a:solidFill>
          </p:grpSpPr>
          <p:sp>
            <p:nvSpPr>
              <p:cNvPr id="31" name="四角形: 角を丸くする 30">
                <a:extLst>
                  <a:ext uri="{FF2B5EF4-FFF2-40B4-BE49-F238E27FC236}">
                    <a16:creationId xmlns:a16="http://schemas.microsoft.com/office/drawing/2014/main" id="{549B2BE9-F364-A742-DF60-35D84CBA2671}"/>
                  </a:ext>
                </a:extLst>
              </p:cNvPr>
              <p:cNvSpPr/>
              <p:nvPr/>
            </p:nvSpPr>
            <p:spPr>
              <a:xfrm>
                <a:off x="245662" y="4337036"/>
                <a:ext cx="5537200" cy="302400"/>
              </a:xfrm>
              <a:prstGeom prst="roundRect">
                <a:avLst/>
              </a:prstGeom>
              <a:gradFill>
                <a:gsLst>
                  <a:gs pos="0">
                    <a:srgbClr val="009900"/>
                  </a:gs>
                  <a:gs pos="50000">
                    <a:srgbClr val="33CC33"/>
                  </a:gs>
                  <a:gs pos="73000">
                    <a:srgbClr val="66FF66"/>
                  </a:gs>
                  <a:gs pos="100000">
                    <a:srgbClr val="99FF99"/>
                  </a:gs>
                </a:gsLst>
                <a:lin ang="0" scaled="1"/>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    このプログラムを通しての感想を書こう</a:t>
                </a:r>
              </a:p>
            </p:txBody>
          </p:sp>
          <p:sp>
            <p:nvSpPr>
              <p:cNvPr id="32" name="楕円 31">
                <a:extLst>
                  <a:ext uri="{FF2B5EF4-FFF2-40B4-BE49-F238E27FC236}">
                    <a16:creationId xmlns:a16="http://schemas.microsoft.com/office/drawing/2014/main" id="{085C4605-3900-32A2-900F-69DD32AC316F}"/>
                  </a:ext>
                </a:extLst>
              </p:cNvPr>
              <p:cNvSpPr/>
              <p:nvPr/>
            </p:nvSpPr>
            <p:spPr>
              <a:xfrm>
                <a:off x="169462" y="4277769"/>
                <a:ext cx="372533" cy="372533"/>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８</a:t>
                </a:r>
              </a:p>
            </p:txBody>
          </p:sp>
        </p:grpSp>
        <p:sp>
          <p:nvSpPr>
            <p:cNvPr id="33" name="四角形: 角を丸くする 32">
              <a:extLst>
                <a:ext uri="{FF2B5EF4-FFF2-40B4-BE49-F238E27FC236}">
                  <a16:creationId xmlns:a16="http://schemas.microsoft.com/office/drawing/2014/main" id="{F0A6DBEF-333F-18B9-EBFE-A300D4DF5A6E}"/>
                </a:ext>
              </a:extLst>
            </p:cNvPr>
            <p:cNvSpPr/>
            <p:nvPr/>
          </p:nvSpPr>
          <p:spPr>
            <a:xfrm>
              <a:off x="190496" y="4401655"/>
              <a:ext cx="5613400" cy="17337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49" b="0" i="0" u="none" strike="noStrike" kern="1200" cap="none" spc="0" normalizeH="0" baseline="0" noProof="0">
                <a:ln>
                  <a:noFill/>
                </a:ln>
                <a:solidFill>
                  <a:prstClr val="white"/>
                </a:solidFill>
                <a:effectLst/>
                <a:uLnTx/>
                <a:uFillTx/>
                <a:latin typeface="Calibri" panose="020F0502020204030204"/>
                <a:ea typeface="07やさしさゴシック手書き" panose="02000600000000000000"/>
                <a:cs typeface="+mn-cs"/>
              </a:endParaRPr>
            </a:p>
          </p:txBody>
        </p:sp>
        <p:sp>
          <p:nvSpPr>
            <p:cNvPr id="29" name="楕円 28">
              <a:extLst>
                <a:ext uri="{FF2B5EF4-FFF2-40B4-BE49-F238E27FC236}">
                  <a16:creationId xmlns:a16="http://schemas.microsoft.com/office/drawing/2014/main" id="{B748A54C-D1B3-7673-EFD8-E14B9309CE72}"/>
                </a:ext>
              </a:extLst>
            </p:cNvPr>
            <p:cNvSpPr/>
            <p:nvPr/>
          </p:nvSpPr>
          <p:spPr>
            <a:xfrm>
              <a:off x="190496" y="1716598"/>
              <a:ext cx="372533" cy="372533"/>
            </a:xfrm>
            <a:prstGeom prst="ellipse">
              <a:avLst/>
            </a:prstGeom>
            <a:solidFill>
              <a:srgbClr val="0099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７</a:t>
              </a:r>
            </a:p>
          </p:txBody>
        </p:sp>
      </p:grpSp>
      <p:grpSp>
        <p:nvGrpSpPr>
          <p:cNvPr id="35" name="グループ化 34">
            <a:extLst>
              <a:ext uri="{FF2B5EF4-FFF2-40B4-BE49-F238E27FC236}">
                <a16:creationId xmlns:a16="http://schemas.microsoft.com/office/drawing/2014/main" id="{64317808-63B7-16B0-9180-62C164018E6D}"/>
              </a:ext>
            </a:extLst>
          </p:cNvPr>
          <p:cNvGrpSpPr/>
          <p:nvPr/>
        </p:nvGrpSpPr>
        <p:grpSpPr>
          <a:xfrm>
            <a:off x="111753" y="5505033"/>
            <a:ext cx="4333878" cy="136527"/>
            <a:chOff x="149002" y="6197041"/>
            <a:chExt cx="5778504" cy="182036"/>
          </a:xfrm>
        </p:grpSpPr>
        <p:cxnSp>
          <p:nvCxnSpPr>
            <p:cNvPr id="36" name="直線コネクタ 35">
              <a:extLst>
                <a:ext uri="{FF2B5EF4-FFF2-40B4-BE49-F238E27FC236}">
                  <a16:creationId xmlns:a16="http://schemas.microsoft.com/office/drawing/2014/main" id="{9DF64B6D-B454-A7F1-F2BE-7D7E315B5A43}"/>
                </a:ext>
              </a:extLst>
            </p:cNvPr>
            <p:cNvCxnSpPr/>
            <p:nvPr/>
          </p:nvCxnSpPr>
          <p:spPr>
            <a:xfrm>
              <a:off x="149002" y="6277413"/>
              <a:ext cx="577850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B9D89950-38BD-965D-4FF2-19DA428C97B2}"/>
                </a:ext>
              </a:extLst>
            </p:cNvPr>
            <p:cNvSpPr/>
            <p:nvPr/>
          </p:nvSpPr>
          <p:spPr>
            <a:xfrm>
              <a:off x="1328605" y="6197041"/>
              <a:ext cx="220133" cy="1820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5" name="四角形: 角を丸くする 4">
              <a:extLst>
                <a:ext uri="{FF2B5EF4-FFF2-40B4-BE49-F238E27FC236}">
                  <a16:creationId xmlns:a16="http://schemas.microsoft.com/office/drawing/2014/main" id="{1D5BBD74-E8B9-F208-5886-0759DC991F16}"/>
                </a:ext>
              </a:extLst>
            </p:cNvPr>
            <p:cNvSpPr/>
            <p:nvPr/>
          </p:nvSpPr>
          <p:spPr>
            <a:xfrm>
              <a:off x="4064185" y="6197042"/>
              <a:ext cx="220133" cy="1820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grpSp>
      <p:sp>
        <p:nvSpPr>
          <p:cNvPr id="58" name="四角形: 角を丸くする 57">
            <a:extLst>
              <a:ext uri="{FF2B5EF4-FFF2-40B4-BE49-F238E27FC236}">
                <a16:creationId xmlns:a16="http://schemas.microsoft.com/office/drawing/2014/main" id="{DE23F0C7-8514-CFD3-B79C-E177A4A58782}"/>
              </a:ext>
            </a:extLst>
          </p:cNvPr>
          <p:cNvSpPr/>
          <p:nvPr/>
        </p:nvSpPr>
        <p:spPr>
          <a:xfrm>
            <a:off x="4558232" y="1470247"/>
            <a:ext cx="4585768" cy="5693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rPr>
              <a:t>　海は「癒し」や「遊び」の場であるとともに、食料である海産物を</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rPr>
              <a:t>うみ出し、命を支えるかけがえのない場所です。しかし、海の中のこ</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rPr>
              <a:t>とは見えにくいため、意識しないと変化に気がつきません。今海で起</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rPr>
              <a:t>こっている問題について学び、自分の暮らしとのつながりを考え、どう</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rPr>
              <a:t>行動していったらよいのかを考えていきましょう。</a:t>
            </a:r>
            <a:endParaRPr kumimoji="0" lang="ja-JP" altLang="en-US" sz="700" b="0" i="0" u="none" strike="noStrike" kern="1200" cap="none" spc="0" normalizeH="0" baseline="0" noProof="0" dirty="0">
              <a:ln>
                <a:noFill/>
              </a:ln>
              <a:solidFill>
                <a:srgbClr val="242424"/>
              </a:solidFill>
              <a:effectLst/>
              <a:uLnTx/>
              <a:uFillTx/>
              <a:latin typeface="ＭＳ Ｐゴシック" panose="020B0600070205080204" pitchFamily="50" charset="-128"/>
              <a:ea typeface="07やさしさゴシック手書き" panose="02000600000000000000"/>
              <a:cs typeface="+mn-cs"/>
            </a:endParaRPr>
          </a:p>
        </p:txBody>
      </p:sp>
      <p:sp>
        <p:nvSpPr>
          <p:cNvPr id="69" name="四角形: 角を丸くする 68">
            <a:extLst>
              <a:ext uri="{FF2B5EF4-FFF2-40B4-BE49-F238E27FC236}">
                <a16:creationId xmlns:a16="http://schemas.microsoft.com/office/drawing/2014/main" id="{A65B88C5-2FE8-F4D6-8C5D-5170F1E7FC39}"/>
              </a:ext>
            </a:extLst>
          </p:cNvPr>
          <p:cNvSpPr/>
          <p:nvPr/>
        </p:nvSpPr>
        <p:spPr>
          <a:xfrm>
            <a:off x="4754419" y="4270070"/>
            <a:ext cx="2356127" cy="2315652"/>
          </a:xfrm>
          <a:prstGeom prst="roundRect">
            <a:avLst>
              <a:gd name="adj" fmla="val 101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cs typeface="+mn-cs"/>
              </a:rPr>
              <a:t>海で起きている環境変化について知っていることを書いてみよう</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8" name="フローチャート: 論理積ゲート 77">
            <a:extLst>
              <a:ext uri="{FF2B5EF4-FFF2-40B4-BE49-F238E27FC236}">
                <a16:creationId xmlns:a16="http://schemas.microsoft.com/office/drawing/2014/main" id="{EFAD0B2A-8EF8-1D61-BDE4-5B2C627B1F52}"/>
              </a:ext>
            </a:extLst>
          </p:cNvPr>
          <p:cNvSpPr/>
          <p:nvPr/>
        </p:nvSpPr>
        <p:spPr>
          <a:xfrm>
            <a:off x="4714875" y="2177658"/>
            <a:ext cx="1220932" cy="234950"/>
          </a:xfrm>
          <a:prstGeom prst="flowChartDelay">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事前学習</a:t>
            </a:r>
          </a:p>
        </p:txBody>
      </p:sp>
      <p:grpSp>
        <p:nvGrpSpPr>
          <p:cNvPr id="28" name="グループ化 27">
            <a:extLst>
              <a:ext uri="{FF2B5EF4-FFF2-40B4-BE49-F238E27FC236}">
                <a16:creationId xmlns:a16="http://schemas.microsoft.com/office/drawing/2014/main" id="{EA045D97-DABF-39E0-933C-3CE5B46A628B}"/>
              </a:ext>
            </a:extLst>
          </p:cNvPr>
          <p:cNvGrpSpPr/>
          <p:nvPr/>
        </p:nvGrpSpPr>
        <p:grpSpPr>
          <a:xfrm>
            <a:off x="4727576" y="2426011"/>
            <a:ext cx="4189244" cy="279400"/>
            <a:chOff x="4716319" y="2336482"/>
            <a:chExt cx="4189244" cy="279400"/>
          </a:xfrm>
        </p:grpSpPr>
        <p:sp>
          <p:nvSpPr>
            <p:cNvPr id="80" name="四角形: 角を丸くする 79">
              <a:extLst>
                <a:ext uri="{FF2B5EF4-FFF2-40B4-BE49-F238E27FC236}">
                  <a16:creationId xmlns:a16="http://schemas.microsoft.com/office/drawing/2014/main" id="{F1556387-FF82-72AC-8874-F626A7D190CA}"/>
                </a:ext>
              </a:extLst>
            </p:cNvPr>
            <p:cNvSpPr/>
            <p:nvPr/>
          </p:nvSpPr>
          <p:spPr>
            <a:xfrm>
              <a:off x="4783355" y="2383165"/>
              <a:ext cx="4122208" cy="186035"/>
            </a:xfrm>
            <a:prstGeom prst="roundRect">
              <a:avLst/>
            </a:prstGeom>
            <a:gradFill flip="none" rotWithShape="1">
              <a:gsLst>
                <a:gs pos="4500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　　自分と海のつながりを振り返る</a:t>
              </a:r>
              <a:endParaRPr kumimoji="0" lang="ja-JP" altLang="en-US" sz="700" b="1" i="0" u="none" strike="noStrike" kern="1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Times New Roman" panose="02020603050405020304" pitchFamily="18" charset="0"/>
              </a:endParaRPr>
            </a:p>
          </p:txBody>
        </p:sp>
        <p:sp>
          <p:nvSpPr>
            <p:cNvPr id="81" name="楕円 80">
              <a:extLst>
                <a:ext uri="{FF2B5EF4-FFF2-40B4-BE49-F238E27FC236}">
                  <a16:creationId xmlns:a16="http://schemas.microsoft.com/office/drawing/2014/main" id="{71C25549-40BC-B14A-6EBA-BECDD028FA27}"/>
                </a:ext>
              </a:extLst>
            </p:cNvPr>
            <p:cNvSpPr/>
            <p:nvPr/>
          </p:nvSpPr>
          <p:spPr>
            <a:xfrm>
              <a:off x="4716319" y="2336482"/>
              <a:ext cx="279400" cy="279400"/>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１</a:t>
              </a:r>
            </a:p>
          </p:txBody>
        </p:sp>
      </p:grpSp>
      <p:sp>
        <p:nvSpPr>
          <p:cNvPr id="82" name="四角形: 角を丸くする 81">
            <a:extLst>
              <a:ext uri="{FF2B5EF4-FFF2-40B4-BE49-F238E27FC236}">
                <a16:creationId xmlns:a16="http://schemas.microsoft.com/office/drawing/2014/main" id="{7723215B-6002-C843-DA6D-9902365D3A10}"/>
              </a:ext>
            </a:extLst>
          </p:cNvPr>
          <p:cNvSpPr/>
          <p:nvPr/>
        </p:nvSpPr>
        <p:spPr>
          <a:xfrm>
            <a:off x="4773469" y="3990670"/>
            <a:ext cx="2356127" cy="199931"/>
          </a:xfrm>
          <a:prstGeom prst="roundRect">
            <a:avLst/>
          </a:prstGeom>
          <a:gradFill flip="none" rotWithShape="1">
            <a:gsLst>
              <a:gs pos="60434">
                <a:srgbClr val="869CC2">
                  <a:lumMod val="36000"/>
                </a:srgbClr>
              </a:gs>
              <a:gs pos="0">
                <a:schemeClr val="accent1">
                  <a:lumMod val="38000"/>
                </a:schemeClr>
              </a:gs>
              <a:gs pos="82000">
                <a:schemeClr val="accent1">
                  <a:lumMod val="45000"/>
                  <a:lumOff val="55000"/>
                </a:schemeClr>
              </a:gs>
              <a:gs pos="93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0" lang="ja-JP" altLang="en-US" sz="749"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　</a:t>
            </a: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海に起きている環境変化は何？</a:t>
            </a:r>
            <a:endParaRPr kumimoji="0" lang="ja-JP" altLang="en-US" sz="700" b="1" i="0" u="none" strike="noStrike" kern="1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Times New Roman" panose="02020603050405020304" pitchFamily="18" charset="0"/>
            </a:endParaRPr>
          </a:p>
        </p:txBody>
      </p:sp>
      <p:sp>
        <p:nvSpPr>
          <p:cNvPr id="83" name="楕円 82">
            <a:extLst>
              <a:ext uri="{FF2B5EF4-FFF2-40B4-BE49-F238E27FC236}">
                <a16:creationId xmlns:a16="http://schemas.microsoft.com/office/drawing/2014/main" id="{1CC21895-A009-2904-0A71-7DFF38F88FC3}"/>
              </a:ext>
            </a:extLst>
          </p:cNvPr>
          <p:cNvSpPr/>
          <p:nvPr/>
        </p:nvSpPr>
        <p:spPr>
          <a:xfrm>
            <a:off x="4716319" y="3946221"/>
            <a:ext cx="279400" cy="279400"/>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２</a:t>
            </a:r>
          </a:p>
        </p:txBody>
      </p:sp>
      <p:sp>
        <p:nvSpPr>
          <p:cNvPr id="12" name="四角形: 角を丸くする 11">
            <a:extLst>
              <a:ext uri="{FF2B5EF4-FFF2-40B4-BE49-F238E27FC236}">
                <a16:creationId xmlns:a16="http://schemas.microsoft.com/office/drawing/2014/main" id="{7290EF9E-25CB-46DA-AA2B-E1F22C1FC587}"/>
              </a:ext>
            </a:extLst>
          </p:cNvPr>
          <p:cNvSpPr/>
          <p:nvPr/>
        </p:nvSpPr>
        <p:spPr>
          <a:xfrm>
            <a:off x="4676139" y="926407"/>
            <a:ext cx="4572001" cy="6223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w="6350">
                  <a:noFill/>
                </a:ln>
                <a:solidFill>
                  <a:prstClr val="black"/>
                </a:solidFill>
                <a:effectLst/>
                <a:uLnTx/>
                <a:uFillTx/>
                <a:latin typeface="UD デジタル 教科書体 NP-B" panose="02020700000000000000" pitchFamily="18" charset="-128"/>
                <a:ea typeface="07やさしさゴシック手書き" panose="02000600000000000000"/>
                <a:cs typeface="+mn-cs"/>
              </a:rPr>
              <a:t>～サンゴ礁の環境から生物多様性について考える～</a:t>
            </a:r>
          </a:p>
        </p:txBody>
      </p:sp>
      <p:grpSp>
        <p:nvGrpSpPr>
          <p:cNvPr id="19" name="グループ化 18">
            <a:extLst>
              <a:ext uri="{FF2B5EF4-FFF2-40B4-BE49-F238E27FC236}">
                <a16:creationId xmlns:a16="http://schemas.microsoft.com/office/drawing/2014/main" id="{5CD06902-8D58-3355-FE5D-251AC074A87A}"/>
              </a:ext>
            </a:extLst>
          </p:cNvPr>
          <p:cNvGrpSpPr/>
          <p:nvPr/>
        </p:nvGrpSpPr>
        <p:grpSpPr>
          <a:xfrm>
            <a:off x="4628340" y="32848"/>
            <a:ext cx="4572001" cy="584006"/>
            <a:chOff x="4628340" y="32848"/>
            <a:chExt cx="4572001" cy="584006"/>
          </a:xfrm>
        </p:grpSpPr>
        <p:grpSp>
          <p:nvGrpSpPr>
            <p:cNvPr id="17" name="グループ化 16">
              <a:extLst>
                <a:ext uri="{FF2B5EF4-FFF2-40B4-BE49-F238E27FC236}">
                  <a16:creationId xmlns:a16="http://schemas.microsoft.com/office/drawing/2014/main" id="{35F53E35-8AF4-AC8F-DAF3-EA835E13BC57}"/>
                </a:ext>
              </a:extLst>
            </p:cNvPr>
            <p:cNvGrpSpPr/>
            <p:nvPr/>
          </p:nvGrpSpPr>
          <p:grpSpPr>
            <a:xfrm>
              <a:off x="4628340" y="394573"/>
              <a:ext cx="4572001" cy="222281"/>
              <a:chOff x="4628340" y="394573"/>
              <a:chExt cx="4572001" cy="222281"/>
            </a:xfrm>
          </p:grpSpPr>
          <p:sp>
            <p:nvSpPr>
              <p:cNvPr id="9" name="正方形/長方形 8">
                <a:extLst>
                  <a:ext uri="{FF2B5EF4-FFF2-40B4-BE49-F238E27FC236}">
                    <a16:creationId xmlns:a16="http://schemas.microsoft.com/office/drawing/2014/main" id="{D64F4ABE-1671-5264-2137-694EB5E9D9F7}"/>
                  </a:ext>
                </a:extLst>
              </p:cNvPr>
              <p:cNvSpPr/>
              <p:nvPr/>
            </p:nvSpPr>
            <p:spPr>
              <a:xfrm>
                <a:off x="5656939" y="421543"/>
                <a:ext cx="2601469" cy="180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四角形: 角を丸くする 55">
                <a:extLst>
                  <a:ext uri="{FF2B5EF4-FFF2-40B4-BE49-F238E27FC236}">
                    <a16:creationId xmlns:a16="http://schemas.microsoft.com/office/drawing/2014/main" id="{AC38205C-CE7E-E805-D976-6BB920AC410B}"/>
                  </a:ext>
                </a:extLst>
              </p:cNvPr>
              <p:cNvSpPr/>
              <p:nvPr/>
            </p:nvSpPr>
            <p:spPr>
              <a:xfrm>
                <a:off x="4628340" y="394573"/>
                <a:ext cx="4572001" cy="222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rPr>
                  <a:t>いおワールドかごしま水族館 </a:t>
                </a:r>
                <a:r>
                  <a:rPr kumimoji="0" lang="en-US" altLang="ja-JP"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rPr>
                  <a:t>×</a:t>
                </a:r>
                <a:r>
                  <a:rPr kumimoji="0" lang="ja-JP" altLang="en-US"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rPr>
                  <a:t> かごしま環境未来館</a:t>
                </a:r>
                <a:endParaRPr kumimoji="0" lang="en-US" altLang="ja-JP"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endParaRPr>
              </a:p>
            </p:txBody>
          </p:sp>
        </p:grpSp>
        <p:grpSp>
          <p:nvGrpSpPr>
            <p:cNvPr id="16" name="グループ化 15">
              <a:extLst>
                <a:ext uri="{FF2B5EF4-FFF2-40B4-BE49-F238E27FC236}">
                  <a16:creationId xmlns:a16="http://schemas.microsoft.com/office/drawing/2014/main" id="{6A38E2D7-A66D-6608-83AA-891CA26CA6B3}"/>
                </a:ext>
              </a:extLst>
            </p:cNvPr>
            <p:cNvGrpSpPr/>
            <p:nvPr/>
          </p:nvGrpSpPr>
          <p:grpSpPr>
            <a:xfrm>
              <a:off x="5342466" y="32848"/>
              <a:ext cx="3128944" cy="467926"/>
              <a:chOff x="5342466" y="32848"/>
              <a:chExt cx="3128944" cy="467926"/>
            </a:xfrm>
          </p:grpSpPr>
          <p:grpSp>
            <p:nvGrpSpPr>
              <p:cNvPr id="15" name="グループ化 14">
                <a:extLst>
                  <a:ext uri="{FF2B5EF4-FFF2-40B4-BE49-F238E27FC236}">
                    <a16:creationId xmlns:a16="http://schemas.microsoft.com/office/drawing/2014/main" id="{2AACAF8C-427C-1A2F-9675-CD327FE2F42A}"/>
                  </a:ext>
                </a:extLst>
              </p:cNvPr>
              <p:cNvGrpSpPr/>
              <p:nvPr/>
            </p:nvGrpSpPr>
            <p:grpSpPr>
              <a:xfrm>
                <a:off x="5342466" y="32848"/>
                <a:ext cx="3128944" cy="467926"/>
                <a:chOff x="5342466" y="32848"/>
                <a:chExt cx="3128944" cy="467926"/>
              </a:xfrm>
            </p:grpSpPr>
            <p:sp>
              <p:nvSpPr>
                <p:cNvPr id="54" name="四角形: 角を丸くする 53">
                  <a:extLst>
                    <a:ext uri="{FF2B5EF4-FFF2-40B4-BE49-F238E27FC236}">
                      <a16:creationId xmlns:a16="http://schemas.microsoft.com/office/drawing/2014/main" id="{5B627C8F-EC9E-1D0A-A38B-F46239A844C4}"/>
                    </a:ext>
                  </a:extLst>
                </p:cNvPr>
                <p:cNvSpPr/>
                <p:nvPr/>
              </p:nvSpPr>
              <p:spPr>
                <a:xfrm>
                  <a:off x="5342466" y="32848"/>
                  <a:ext cx="3031066" cy="440267"/>
                </a:xfrm>
                <a:prstGeom prst="roundRect">
                  <a:avLst/>
                </a:prstGeom>
                <a:no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w="117475">
                      <a:solidFill>
                        <a:srgbClr val="002060"/>
                      </a:solidFill>
                    </a:ln>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endParaRPr>
                </a:p>
              </p:txBody>
            </p:sp>
            <p:sp>
              <p:nvSpPr>
                <p:cNvPr id="8" name="四角形: 角を丸くする 7">
                  <a:extLst>
                    <a:ext uri="{FF2B5EF4-FFF2-40B4-BE49-F238E27FC236}">
                      <a16:creationId xmlns:a16="http://schemas.microsoft.com/office/drawing/2014/main" id="{8CAAC965-CA5E-23CE-A366-B5A46BC45CF3}"/>
                    </a:ext>
                  </a:extLst>
                </p:cNvPr>
                <p:cNvSpPr/>
                <p:nvPr/>
              </p:nvSpPr>
              <p:spPr>
                <a:xfrm>
                  <a:off x="5440344" y="60507"/>
                  <a:ext cx="3031066" cy="440267"/>
                </a:xfrm>
                <a:prstGeom prst="roundRect">
                  <a:avLst/>
                </a:prstGeom>
                <a:no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w="12700">
                        <a:noFill/>
                      </a:ln>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rPr>
                    <a:t>SDGs</a:t>
                  </a:r>
                  <a:r>
                    <a:rPr kumimoji="1" lang="ja-JP" altLang="en-US" sz="1100" b="1" i="0" u="none" strike="noStrike" kern="1200" cap="none" spc="0" normalizeH="0" baseline="0" noProof="0" dirty="0">
                      <a:ln w="12700">
                        <a:noFill/>
                      </a:ln>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rPr>
                    <a:t>特別プログラム</a:t>
                  </a:r>
                </a:p>
              </p:txBody>
            </p:sp>
          </p:grpSp>
          <p:pic>
            <p:nvPicPr>
              <p:cNvPr id="14" name="図 13">
                <a:extLst>
                  <a:ext uri="{FF2B5EF4-FFF2-40B4-BE49-F238E27FC236}">
                    <a16:creationId xmlns:a16="http://schemas.microsoft.com/office/drawing/2014/main" id="{BBB73DEA-B930-FA6B-D4DD-1DEDBDF90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907" y="102197"/>
                <a:ext cx="290923" cy="290923"/>
              </a:xfrm>
              <a:prstGeom prst="rect">
                <a:avLst/>
              </a:prstGeom>
            </p:spPr>
          </p:pic>
        </p:grpSp>
      </p:grpSp>
      <p:grpSp>
        <p:nvGrpSpPr>
          <p:cNvPr id="110" name="グループ化 109">
            <a:extLst>
              <a:ext uri="{FF2B5EF4-FFF2-40B4-BE49-F238E27FC236}">
                <a16:creationId xmlns:a16="http://schemas.microsoft.com/office/drawing/2014/main" id="{DDF95975-94AD-183D-63BC-CC74A6EDEA36}"/>
              </a:ext>
            </a:extLst>
          </p:cNvPr>
          <p:cNvGrpSpPr/>
          <p:nvPr/>
        </p:nvGrpSpPr>
        <p:grpSpPr>
          <a:xfrm>
            <a:off x="4637025" y="1409675"/>
            <a:ext cx="4507379" cy="690535"/>
            <a:chOff x="4592363" y="1320641"/>
            <a:chExt cx="4507379" cy="555971"/>
          </a:xfrm>
        </p:grpSpPr>
        <p:sp>
          <p:nvSpPr>
            <p:cNvPr id="22" name="フローチャート: 手操作入力 51">
              <a:extLst>
                <a:ext uri="{FF2B5EF4-FFF2-40B4-BE49-F238E27FC236}">
                  <a16:creationId xmlns:a16="http://schemas.microsoft.com/office/drawing/2014/main" id="{A00F3A84-25D1-CDA4-E1C0-D941D1304428}"/>
                </a:ext>
              </a:extLst>
            </p:cNvPr>
            <p:cNvSpPr/>
            <p:nvPr/>
          </p:nvSpPr>
          <p:spPr>
            <a:xfrm rot="10800000">
              <a:off x="4592363" y="1320641"/>
              <a:ext cx="4483486" cy="457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3 w 10000"/>
                <a:gd name="connsiteY0" fmla="*/ 0 h 10425"/>
                <a:gd name="connsiteX1" fmla="*/ 10000 w 10000"/>
                <a:gd name="connsiteY1" fmla="*/ 425 h 10425"/>
                <a:gd name="connsiteX2" fmla="*/ 10000 w 10000"/>
                <a:gd name="connsiteY2" fmla="*/ 10425 h 10425"/>
                <a:gd name="connsiteX3" fmla="*/ 0 w 10000"/>
                <a:gd name="connsiteY3" fmla="*/ 10425 h 10425"/>
                <a:gd name="connsiteX4" fmla="*/ 53 w 10000"/>
                <a:gd name="connsiteY4" fmla="*/ 0 h 10425"/>
                <a:gd name="connsiteX0" fmla="*/ 3 w 10024"/>
                <a:gd name="connsiteY0" fmla="*/ 0 h 10522"/>
                <a:gd name="connsiteX1" fmla="*/ 10024 w 10024"/>
                <a:gd name="connsiteY1" fmla="*/ 522 h 10522"/>
                <a:gd name="connsiteX2" fmla="*/ 10024 w 10024"/>
                <a:gd name="connsiteY2" fmla="*/ 10522 h 10522"/>
                <a:gd name="connsiteX3" fmla="*/ 24 w 10024"/>
                <a:gd name="connsiteY3" fmla="*/ 10522 h 10522"/>
                <a:gd name="connsiteX4" fmla="*/ 3 w 10024"/>
                <a:gd name="connsiteY4" fmla="*/ 0 h 10522"/>
                <a:gd name="connsiteX0" fmla="*/ 3 w 10056"/>
                <a:gd name="connsiteY0" fmla="*/ 208 h 10730"/>
                <a:gd name="connsiteX1" fmla="*/ 10056 w 10056"/>
                <a:gd name="connsiteY1" fmla="*/ 0 h 10730"/>
                <a:gd name="connsiteX2" fmla="*/ 10024 w 10056"/>
                <a:gd name="connsiteY2" fmla="*/ 10730 h 10730"/>
                <a:gd name="connsiteX3" fmla="*/ 24 w 10056"/>
                <a:gd name="connsiteY3" fmla="*/ 10730 h 10730"/>
                <a:gd name="connsiteX4" fmla="*/ 3 w 10056"/>
                <a:gd name="connsiteY4" fmla="*/ 208 h 10730"/>
                <a:gd name="connsiteX0" fmla="*/ 22 w 10032"/>
                <a:gd name="connsiteY0" fmla="*/ 0 h 11062"/>
                <a:gd name="connsiteX1" fmla="*/ 10032 w 10032"/>
                <a:gd name="connsiteY1" fmla="*/ 332 h 11062"/>
                <a:gd name="connsiteX2" fmla="*/ 10000 w 10032"/>
                <a:gd name="connsiteY2" fmla="*/ 11062 h 11062"/>
                <a:gd name="connsiteX3" fmla="*/ 0 w 10032"/>
                <a:gd name="connsiteY3" fmla="*/ 11062 h 11062"/>
                <a:gd name="connsiteX4" fmla="*/ 22 w 10032"/>
                <a:gd name="connsiteY4" fmla="*/ 0 h 11062"/>
                <a:gd name="connsiteX0" fmla="*/ 22 w 10032"/>
                <a:gd name="connsiteY0" fmla="*/ 0 h 10816"/>
                <a:gd name="connsiteX1" fmla="*/ 10032 w 10032"/>
                <a:gd name="connsiteY1" fmla="*/ 86 h 10816"/>
                <a:gd name="connsiteX2" fmla="*/ 10000 w 10032"/>
                <a:gd name="connsiteY2" fmla="*/ 10816 h 10816"/>
                <a:gd name="connsiteX3" fmla="*/ 0 w 10032"/>
                <a:gd name="connsiteY3" fmla="*/ 10816 h 10816"/>
                <a:gd name="connsiteX4" fmla="*/ 22 w 10032"/>
                <a:gd name="connsiteY4" fmla="*/ 0 h 1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816">
                  <a:moveTo>
                    <a:pt x="22" y="0"/>
                  </a:moveTo>
                  <a:lnTo>
                    <a:pt x="10032" y="86"/>
                  </a:lnTo>
                  <a:cubicBezTo>
                    <a:pt x="10021" y="3663"/>
                    <a:pt x="10011" y="7239"/>
                    <a:pt x="10000" y="10816"/>
                  </a:cubicBezTo>
                  <a:lnTo>
                    <a:pt x="0" y="10816"/>
                  </a:lnTo>
                  <a:cubicBezTo>
                    <a:pt x="18" y="7341"/>
                    <a:pt x="4" y="3475"/>
                    <a:pt x="22" y="0"/>
                  </a:cubicBezTo>
                  <a:close/>
                </a:path>
              </a:pathLst>
            </a:custGeom>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ローチャート: 手操作入力 51">
              <a:extLst>
                <a:ext uri="{FF2B5EF4-FFF2-40B4-BE49-F238E27FC236}">
                  <a16:creationId xmlns:a16="http://schemas.microsoft.com/office/drawing/2014/main" id="{611341DC-616B-B1EF-97E5-388279759664}"/>
                </a:ext>
              </a:extLst>
            </p:cNvPr>
            <p:cNvSpPr/>
            <p:nvPr/>
          </p:nvSpPr>
          <p:spPr>
            <a:xfrm rot="10800000">
              <a:off x="4616256" y="1830893"/>
              <a:ext cx="4483486" cy="457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3 w 10000"/>
                <a:gd name="connsiteY0" fmla="*/ 0 h 10425"/>
                <a:gd name="connsiteX1" fmla="*/ 10000 w 10000"/>
                <a:gd name="connsiteY1" fmla="*/ 425 h 10425"/>
                <a:gd name="connsiteX2" fmla="*/ 10000 w 10000"/>
                <a:gd name="connsiteY2" fmla="*/ 10425 h 10425"/>
                <a:gd name="connsiteX3" fmla="*/ 0 w 10000"/>
                <a:gd name="connsiteY3" fmla="*/ 10425 h 10425"/>
                <a:gd name="connsiteX4" fmla="*/ 53 w 10000"/>
                <a:gd name="connsiteY4" fmla="*/ 0 h 10425"/>
                <a:gd name="connsiteX0" fmla="*/ 3 w 10024"/>
                <a:gd name="connsiteY0" fmla="*/ 0 h 10522"/>
                <a:gd name="connsiteX1" fmla="*/ 10024 w 10024"/>
                <a:gd name="connsiteY1" fmla="*/ 522 h 10522"/>
                <a:gd name="connsiteX2" fmla="*/ 10024 w 10024"/>
                <a:gd name="connsiteY2" fmla="*/ 10522 h 10522"/>
                <a:gd name="connsiteX3" fmla="*/ 24 w 10024"/>
                <a:gd name="connsiteY3" fmla="*/ 10522 h 10522"/>
                <a:gd name="connsiteX4" fmla="*/ 3 w 10024"/>
                <a:gd name="connsiteY4" fmla="*/ 0 h 10522"/>
                <a:gd name="connsiteX0" fmla="*/ 3 w 10056"/>
                <a:gd name="connsiteY0" fmla="*/ 208 h 10730"/>
                <a:gd name="connsiteX1" fmla="*/ 10056 w 10056"/>
                <a:gd name="connsiteY1" fmla="*/ 0 h 10730"/>
                <a:gd name="connsiteX2" fmla="*/ 10024 w 10056"/>
                <a:gd name="connsiteY2" fmla="*/ 10730 h 10730"/>
                <a:gd name="connsiteX3" fmla="*/ 24 w 10056"/>
                <a:gd name="connsiteY3" fmla="*/ 10730 h 10730"/>
                <a:gd name="connsiteX4" fmla="*/ 3 w 10056"/>
                <a:gd name="connsiteY4" fmla="*/ 208 h 10730"/>
                <a:gd name="connsiteX0" fmla="*/ 22 w 10032"/>
                <a:gd name="connsiteY0" fmla="*/ 0 h 11062"/>
                <a:gd name="connsiteX1" fmla="*/ 10032 w 10032"/>
                <a:gd name="connsiteY1" fmla="*/ 332 h 11062"/>
                <a:gd name="connsiteX2" fmla="*/ 10000 w 10032"/>
                <a:gd name="connsiteY2" fmla="*/ 11062 h 11062"/>
                <a:gd name="connsiteX3" fmla="*/ 0 w 10032"/>
                <a:gd name="connsiteY3" fmla="*/ 11062 h 11062"/>
                <a:gd name="connsiteX4" fmla="*/ 22 w 10032"/>
                <a:gd name="connsiteY4" fmla="*/ 0 h 11062"/>
                <a:gd name="connsiteX0" fmla="*/ 22 w 10032"/>
                <a:gd name="connsiteY0" fmla="*/ 0 h 10816"/>
                <a:gd name="connsiteX1" fmla="*/ 10032 w 10032"/>
                <a:gd name="connsiteY1" fmla="*/ 86 h 10816"/>
                <a:gd name="connsiteX2" fmla="*/ 10000 w 10032"/>
                <a:gd name="connsiteY2" fmla="*/ 10816 h 10816"/>
                <a:gd name="connsiteX3" fmla="*/ 0 w 10032"/>
                <a:gd name="connsiteY3" fmla="*/ 10816 h 10816"/>
                <a:gd name="connsiteX4" fmla="*/ 22 w 10032"/>
                <a:gd name="connsiteY4" fmla="*/ 0 h 1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816">
                  <a:moveTo>
                    <a:pt x="22" y="0"/>
                  </a:moveTo>
                  <a:lnTo>
                    <a:pt x="10032" y="86"/>
                  </a:lnTo>
                  <a:cubicBezTo>
                    <a:pt x="10021" y="3663"/>
                    <a:pt x="10011" y="7239"/>
                    <a:pt x="10000" y="10816"/>
                  </a:cubicBezTo>
                  <a:lnTo>
                    <a:pt x="0" y="10816"/>
                  </a:lnTo>
                  <a:cubicBezTo>
                    <a:pt x="18" y="7341"/>
                    <a:pt x="4" y="3475"/>
                    <a:pt x="22" y="0"/>
                  </a:cubicBezTo>
                  <a:close/>
                </a:path>
              </a:pathLst>
            </a:custGeom>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85" name="グループ化 84">
            <a:extLst>
              <a:ext uri="{FF2B5EF4-FFF2-40B4-BE49-F238E27FC236}">
                <a16:creationId xmlns:a16="http://schemas.microsoft.com/office/drawing/2014/main" id="{89B441A1-3790-1913-3232-A0C4B91510DE}"/>
              </a:ext>
            </a:extLst>
          </p:cNvPr>
          <p:cNvGrpSpPr/>
          <p:nvPr/>
        </p:nvGrpSpPr>
        <p:grpSpPr>
          <a:xfrm>
            <a:off x="136355" y="5668310"/>
            <a:ext cx="4210050" cy="1099190"/>
            <a:chOff x="136355" y="5668310"/>
            <a:chExt cx="4210050" cy="1099190"/>
          </a:xfrm>
        </p:grpSpPr>
        <p:sp>
          <p:nvSpPr>
            <p:cNvPr id="34" name="四角形: 角を丸くする 33">
              <a:extLst>
                <a:ext uri="{FF2B5EF4-FFF2-40B4-BE49-F238E27FC236}">
                  <a16:creationId xmlns:a16="http://schemas.microsoft.com/office/drawing/2014/main" id="{AA81568D-0A63-6C8D-50D7-07B8583D0825}"/>
                </a:ext>
              </a:extLst>
            </p:cNvPr>
            <p:cNvSpPr/>
            <p:nvPr/>
          </p:nvSpPr>
          <p:spPr>
            <a:xfrm>
              <a:off x="136355" y="5668310"/>
              <a:ext cx="4210050" cy="1099190"/>
            </a:xfrm>
            <a:prstGeom prst="roundRect">
              <a:avLst>
                <a:gd name="adj" fmla="val 627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349" b="0" i="0" u="none" strike="noStrike" kern="1200" cap="none" spc="0" normalizeH="0" baseline="0" noProof="0" dirty="0">
                <a:ln>
                  <a:noFill/>
                </a:ln>
                <a:solidFill>
                  <a:prstClr val="black"/>
                </a:solidFill>
                <a:effectLst/>
                <a:uLnTx/>
                <a:uFillTx/>
                <a:latin typeface="HGS明朝E" panose="02020900000000000000" pitchFamily="18" charset="-128"/>
                <a:ea typeface="HGS明朝E" panose="020209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HGS明朝E" panose="02020900000000000000" pitchFamily="18" charset="-128"/>
                <a:ea typeface="HGS明朝E" panose="020209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88" b="0" i="0" u="none" strike="noStrike" kern="1200" cap="none" spc="0" normalizeH="0" baseline="0" noProof="0" dirty="0">
                  <a:ln>
                    <a:noFill/>
                  </a:ln>
                  <a:solidFill>
                    <a:prstClr val="black"/>
                  </a:solidFill>
                  <a:effectLst/>
                  <a:uLnTx/>
                  <a:uFillTx/>
                  <a:latin typeface="HGS明朝E" panose="02020900000000000000" pitchFamily="18" charset="-128"/>
                  <a:ea typeface="HGS明朝E" panose="02020900000000000000" pitchFamily="18" charset="-128"/>
                  <a:cs typeface="+mn-cs"/>
                </a:rPr>
                <a:t>　　　　　　　　　　　　　　　　　　　　　　　　　　　　　　　　　　　　　　　　　　　　　　　　　　　　　　　　　　　　　　　　　　　　　　　　　　　　　　　　　　　　　</a:t>
              </a:r>
            </a:p>
          </p:txBody>
        </p:sp>
        <p:sp>
          <p:nvSpPr>
            <p:cNvPr id="2" name="正方形/長方形 1">
              <a:extLst>
                <a:ext uri="{FF2B5EF4-FFF2-40B4-BE49-F238E27FC236}">
                  <a16:creationId xmlns:a16="http://schemas.microsoft.com/office/drawing/2014/main" id="{24D5640A-B051-24FD-B687-3955077D160A}"/>
                </a:ext>
              </a:extLst>
            </p:cNvPr>
            <p:cNvSpPr/>
            <p:nvPr/>
          </p:nvSpPr>
          <p:spPr>
            <a:xfrm>
              <a:off x="1066646" y="5710460"/>
              <a:ext cx="2600712" cy="253918"/>
            </a:xfrm>
            <a:prstGeom prst="rect">
              <a:avLst/>
            </a:prstGeom>
            <a:noFill/>
          </p:spPr>
          <p:txBody>
            <a:bodyPr wrap="none" lIns="68580" tIns="34291" rIns="68580" bIns="3429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mn-cs"/>
                </a:rPr>
                <a:t>明日のために今日からスタート！！</a:t>
              </a:r>
            </a:p>
          </p:txBody>
        </p:sp>
        <p:pic>
          <p:nvPicPr>
            <p:cNvPr id="41" name="図 40">
              <a:extLst>
                <a:ext uri="{FF2B5EF4-FFF2-40B4-BE49-F238E27FC236}">
                  <a16:creationId xmlns:a16="http://schemas.microsoft.com/office/drawing/2014/main" id="{6E7B3E66-71C2-9D95-9434-31D66E635AC9}"/>
                </a:ext>
              </a:extLst>
            </p:cNvPr>
            <p:cNvPicPr>
              <a:picLocks noChangeAspect="1"/>
            </p:cNvPicPr>
            <p:nvPr/>
          </p:nvPicPr>
          <p:blipFill>
            <a:blip r:embed="rId3"/>
            <a:stretch>
              <a:fillRect/>
            </a:stretch>
          </p:blipFill>
          <p:spPr>
            <a:xfrm flipH="1">
              <a:off x="3870858" y="6466336"/>
              <a:ext cx="335873" cy="230943"/>
            </a:xfrm>
            <a:prstGeom prst="rect">
              <a:avLst/>
            </a:prstGeom>
          </p:spPr>
        </p:pic>
        <p:cxnSp>
          <p:nvCxnSpPr>
            <p:cNvPr id="53" name="直線コネクタ 52">
              <a:extLst>
                <a:ext uri="{FF2B5EF4-FFF2-40B4-BE49-F238E27FC236}">
                  <a16:creationId xmlns:a16="http://schemas.microsoft.com/office/drawing/2014/main" id="{11A52A60-01FA-A11B-041D-9F41DCA070AB}"/>
                </a:ext>
              </a:extLst>
            </p:cNvPr>
            <p:cNvCxnSpPr>
              <a:cxnSpLocks/>
              <a:endCxn id="41" idx="2"/>
            </p:cNvCxnSpPr>
            <p:nvPr/>
          </p:nvCxnSpPr>
          <p:spPr>
            <a:xfrm>
              <a:off x="2185675" y="6697279"/>
              <a:ext cx="1853119" cy="0"/>
            </a:xfrm>
            <a:prstGeom prst="line">
              <a:avLst/>
            </a:prstGeom>
            <a:ln w="19050">
              <a:solidFill>
                <a:srgbClr val="9CC46E"/>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62E6A026-41E6-2908-E847-CBEF53DB7D66}"/>
                </a:ext>
              </a:extLst>
            </p:cNvPr>
            <p:cNvSpPr/>
            <p:nvPr/>
          </p:nvSpPr>
          <p:spPr>
            <a:xfrm>
              <a:off x="2185675" y="6483703"/>
              <a:ext cx="350096" cy="196210"/>
            </a:xfrm>
            <a:prstGeom prst="rect">
              <a:avLst/>
            </a:prstGeom>
            <a:noFill/>
          </p:spPr>
          <p:txBody>
            <a:bodyPr wrap="none" lIns="68580" tIns="34291" rIns="68580" bIns="3429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25" b="0" i="0" u="none" strike="noStrike" kern="1200" cap="none" spc="0" normalizeH="0" baseline="0" noProof="0" dirty="0">
                  <a:ln w="0"/>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mn-cs"/>
                </a:rPr>
                <a:t>氏名</a:t>
              </a:r>
            </a:p>
          </p:txBody>
        </p:sp>
        <p:sp>
          <p:nvSpPr>
            <p:cNvPr id="77" name="正方形/長方形 76">
              <a:extLst>
                <a:ext uri="{FF2B5EF4-FFF2-40B4-BE49-F238E27FC236}">
                  <a16:creationId xmlns:a16="http://schemas.microsoft.com/office/drawing/2014/main" id="{081AF9B3-85F0-F561-E8CC-291008670A63}"/>
                </a:ext>
              </a:extLst>
            </p:cNvPr>
            <p:cNvSpPr/>
            <p:nvPr/>
          </p:nvSpPr>
          <p:spPr>
            <a:xfrm>
              <a:off x="245977" y="5917927"/>
              <a:ext cx="3967033" cy="203934"/>
            </a:xfrm>
            <a:prstGeom prst="rect">
              <a:avLst/>
            </a:prstGeom>
            <a:solidFill>
              <a:srgbClr val="9CC46E"/>
            </a:solidFill>
          </p:spPr>
          <p:txBody>
            <a:bodyPr wrap="square" lIns="68580" tIns="34291" rIns="68580" bIns="34291" anchor="ctr">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07やさしさゴシック手書き"/>
                  <a:ea typeface="游明朝" panose="02020400000000000000" pitchFamily="18" charset="-128"/>
                  <a:cs typeface="Times New Roman" panose="02020603050405020304" pitchFamily="18" charset="0"/>
                </a:rPr>
                <a:t>                        </a:t>
              </a:r>
              <a:r>
                <a:rPr kumimoji="0" lang="ja-JP" altLang="en-US" sz="1049" b="1" i="0" u="none" strike="noStrike" kern="1200" cap="none" spc="0" normalizeH="0" baseline="0" noProof="0" dirty="0">
                  <a:ln w="0"/>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rPr>
                <a:t>マイ行動宣言</a:t>
              </a:r>
            </a:p>
          </p:txBody>
        </p:sp>
        <p:pic>
          <p:nvPicPr>
            <p:cNvPr id="57" name="図 56">
              <a:extLst>
                <a:ext uri="{FF2B5EF4-FFF2-40B4-BE49-F238E27FC236}">
                  <a16:creationId xmlns:a16="http://schemas.microsoft.com/office/drawing/2014/main" id="{2F2E74F9-0A8A-8C8F-D8C8-94B42B5F82B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4247" y="5737361"/>
              <a:ext cx="751020" cy="740319"/>
            </a:xfrm>
            <a:prstGeom prst="rect">
              <a:avLst/>
            </a:prstGeom>
          </p:spPr>
        </p:pic>
      </p:grpSp>
      <p:pic>
        <p:nvPicPr>
          <p:cNvPr id="91" name="図 90">
            <a:extLst>
              <a:ext uri="{FF2B5EF4-FFF2-40B4-BE49-F238E27FC236}">
                <a16:creationId xmlns:a16="http://schemas.microsoft.com/office/drawing/2014/main" id="{6FF579EA-DADE-C2F0-3FE8-D79675D34EE6}"/>
              </a:ext>
            </a:extLst>
          </p:cNvPr>
          <p:cNvPicPr>
            <a:picLocks noChangeAspect="1"/>
          </p:cNvPicPr>
          <p:nvPr/>
        </p:nvPicPr>
        <p:blipFill rotWithShape="1">
          <a:blip r:embed="rId5"/>
          <a:srcRect l="-1" t="3839" r="2772"/>
          <a:stretch/>
        </p:blipFill>
        <p:spPr>
          <a:xfrm>
            <a:off x="7381222" y="3858516"/>
            <a:ext cx="1619905" cy="2813496"/>
          </a:xfrm>
          <a:prstGeom prst="rect">
            <a:avLst/>
          </a:prstGeom>
        </p:spPr>
      </p:pic>
      <p:grpSp>
        <p:nvGrpSpPr>
          <p:cNvPr id="3" name="グループ化 2">
            <a:extLst>
              <a:ext uri="{FF2B5EF4-FFF2-40B4-BE49-F238E27FC236}">
                <a16:creationId xmlns:a16="http://schemas.microsoft.com/office/drawing/2014/main" id="{D2D2023D-3469-0AD6-6137-F6F611078133}"/>
              </a:ext>
            </a:extLst>
          </p:cNvPr>
          <p:cNvGrpSpPr/>
          <p:nvPr/>
        </p:nvGrpSpPr>
        <p:grpSpPr>
          <a:xfrm>
            <a:off x="7335846" y="4378812"/>
            <a:ext cx="1070686" cy="886452"/>
            <a:chOff x="8276583" y="4218570"/>
            <a:chExt cx="1070686" cy="886452"/>
          </a:xfrm>
        </p:grpSpPr>
        <p:pic>
          <p:nvPicPr>
            <p:cNvPr id="72" name="図 71">
              <a:extLst>
                <a:ext uri="{FF2B5EF4-FFF2-40B4-BE49-F238E27FC236}">
                  <a16:creationId xmlns:a16="http://schemas.microsoft.com/office/drawing/2014/main" id="{26281EA3-7C19-E01D-3777-BF3E607994DC}"/>
                </a:ext>
              </a:extLst>
            </p:cNvPr>
            <p:cNvPicPr>
              <a:picLocks noChangeAspect="1"/>
            </p:cNvPicPr>
            <p:nvPr/>
          </p:nvPicPr>
          <p:blipFill>
            <a:blip r:embed="rId6"/>
            <a:stretch>
              <a:fillRect/>
            </a:stretch>
          </p:blipFill>
          <p:spPr>
            <a:xfrm>
              <a:off x="8388764" y="4694701"/>
              <a:ext cx="578509" cy="410321"/>
            </a:xfrm>
            <a:prstGeom prst="rect">
              <a:avLst/>
            </a:prstGeom>
            <a:noFill/>
          </p:spPr>
        </p:pic>
        <p:grpSp>
          <p:nvGrpSpPr>
            <p:cNvPr id="73" name="グループ化 72">
              <a:extLst>
                <a:ext uri="{FF2B5EF4-FFF2-40B4-BE49-F238E27FC236}">
                  <a16:creationId xmlns:a16="http://schemas.microsoft.com/office/drawing/2014/main" id="{A15158EC-54CE-1D4B-CB39-814DDEF655B1}"/>
                </a:ext>
              </a:extLst>
            </p:cNvPr>
            <p:cNvGrpSpPr/>
            <p:nvPr/>
          </p:nvGrpSpPr>
          <p:grpSpPr>
            <a:xfrm>
              <a:off x="8967292" y="4218570"/>
              <a:ext cx="379977" cy="553014"/>
              <a:chOff x="12117487" y="4679780"/>
              <a:chExt cx="521406" cy="624596"/>
            </a:xfrm>
          </p:grpSpPr>
          <p:cxnSp>
            <p:nvCxnSpPr>
              <p:cNvPr id="74" name="直線コネクタ 73">
                <a:extLst>
                  <a:ext uri="{FF2B5EF4-FFF2-40B4-BE49-F238E27FC236}">
                    <a16:creationId xmlns:a16="http://schemas.microsoft.com/office/drawing/2014/main" id="{493F9BBE-481A-C791-E961-3E3ADEC1D3D5}"/>
                  </a:ext>
                </a:extLst>
              </p:cNvPr>
              <p:cNvCxnSpPr>
                <a:cxnSpLocks/>
                <a:endCxn id="93" idx="2"/>
              </p:cNvCxnSpPr>
              <p:nvPr/>
            </p:nvCxnSpPr>
            <p:spPr>
              <a:xfrm flipV="1">
                <a:off x="12128050" y="4679780"/>
                <a:ext cx="510843" cy="7746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5" name="直線コネクタ 74">
                <a:extLst>
                  <a:ext uri="{FF2B5EF4-FFF2-40B4-BE49-F238E27FC236}">
                    <a16:creationId xmlns:a16="http://schemas.microsoft.com/office/drawing/2014/main" id="{DBFC77FA-68E3-48F7-90C9-E09589DC65AC}"/>
                  </a:ext>
                </a:extLst>
              </p:cNvPr>
              <p:cNvCxnSpPr>
                <a:cxnSpLocks/>
                <a:endCxn id="92" idx="4"/>
              </p:cNvCxnSpPr>
              <p:nvPr/>
            </p:nvCxnSpPr>
            <p:spPr>
              <a:xfrm flipV="1">
                <a:off x="12117487" y="4762119"/>
                <a:ext cx="484328" cy="54225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grpSp>
        <p:pic>
          <p:nvPicPr>
            <p:cNvPr id="13" name="図 12" descr="テキスト&#10;&#10;自動的に生成された説明">
              <a:extLst>
                <a:ext uri="{FF2B5EF4-FFF2-40B4-BE49-F238E27FC236}">
                  <a16:creationId xmlns:a16="http://schemas.microsoft.com/office/drawing/2014/main" id="{24722DB1-5235-68C8-B495-F221B9910A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6583" y="4241430"/>
              <a:ext cx="680210" cy="224765"/>
            </a:xfrm>
            <a:prstGeom prst="rect">
              <a:avLst/>
            </a:prstGeom>
            <a:noFill/>
          </p:spPr>
        </p:pic>
      </p:grpSp>
      <p:sp>
        <p:nvSpPr>
          <p:cNvPr id="92" name="楕円 91">
            <a:extLst>
              <a:ext uri="{FF2B5EF4-FFF2-40B4-BE49-F238E27FC236}">
                <a16:creationId xmlns:a16="http://schemas.microsoft.com/office/drawing/2014/main" id="{364507BC-0CCC-B8DA-93D3-2BB3BC016427}"/>
              </a:ext>
            </a:extLst>
          </p:cNvPr>
          <p:cNvSpPr/>
          <p:nvPr/>
        </p:nvSpPr>
        <p:spPr>
          <a:xfrm>
            <a:off x="8356636" y="4405986"/>
            <a:ext cx="45719" cy="4571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3" name="楕円 92">
            <a:extLst>
              <a:ext uri="{FF2B5EF4-FFF2-40B4-BE49-F238E27FC236}">
                <a16:creationId xmlns:a16="http://schemas.microsoft.com/office/drawing/2014/main" id="{075D1F90-8E8B-2ABC-9B1C-A4A33AB2DF51}"/>
              </a:ext>
            </a:extLst>
          </p:cNvPr>
          <p:cNvSpPr/>
          <p:nvPr/>
        </p:nvSpPr>
        <p:spPr>
          <a:xfrm>
            <a:off x="8406527" y="4355953"/>
            <a:ext cx="45719" cy="4571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四角形: 角を丸くする 65">
            <a:extLst>
              <a:ext uri="{FF2B5EF4-FFF2-40B4-BE49-F238E27FC236}">
                <a16:creationId xmlns:a16="http://schemas.microsoft.com/office/drawing/2014/main" id="{14BC45AD-EF83-6A06-1665-01BC50E09C6C}"/>
              </a:ext>
            </a:extLst>
          </p:cNvPr>
          <p:cNvSpPr/>
          <p:nvPr/>
        </p:nvSpPr>
        <p:spPr>
          <a:xfrm>
            <a:off x="4754419" y="2721456"/>
            <a:ext cx="4208293" cy="120248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cs typeface="+mn-cs"/>
              </a:rPr>
              <a:t>自分の体験や生活の中で、今までどのように海と関わってきたのか思い出してみよう</a:t>
            </a:r>
          </a:p>
        </p:txBody>
      </p:sp>
      <p:grpSp>
        <p:nvGrpSpPr>
          <p:cNvPr id="44" name="グループ化 43">
            <a:extLst>
              <a:ext uri="{FF2B5EF4-FFF2-40B4-BE49-F238E27FC236}">
                <a16:creationId xmlns:a16="http://schemas.microsoft.com/office/drawing/2014/main" id="{AB41AE97-A4DD-A640-1D4A-23C6A8A471EE}"/>
              </a:ext>
            </a:extLst>
          </p:cNvPr>
          <p:cNvGrpSpPr/>
          <p:nvPr/>
        </p:nvGrpSpPr>
        <p:grpSpPr>
          <a:xfrm>
            <a:off x="1797300" y="5362266"/>
            <a:ext cx="5484696" cy="1434657"/>
            <a:chOff x="1797300" y="5362266"/>
            <a:chExt cx="5484696" cy="1434657"/>
          </a:xfrm>
        </p:grpSpPr>
        <p:sp>
          <p:nvSpPr>
            <p:cNvPr id="42" name="テキスト ボックス 41">
              <a:extLst>
                <a:ext uri="{FF2B5EF4-FFF2-40B4-BE49-F238E27FC236}">
                  <a16:creationId xmlns:a16="http://schemas.microsoft.com/office/drawing/2014/main" id="{CFAAC4A6-8950-BA0E-E77C-D99CFA834B3B}"/>
                </a:ext>
              </a:extLst>
            </p:cNvPr>
            <p:cNvSpPr txBox="1"/>
            <p:nvPr/>
          </p:nvSpPr>
          <p:spPr>
            <a:xfrm>
              <a:off x="6700603" y="6550702"/>
              <a:ext cx="581393"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E685A592-525D-06BE-7164-BB8128161284}"/>
                </a:ext>
              </a:extLst>
            </p:cNvPr>
            <p:cNvSpPr txBox="1"/>
            <p:nvPr/>
          </p:nvSpPr>
          <p:spPr>
            <a:xfrm>
              <a:off x="1797300" y="5362266"/>
              <a:ext cx="581393"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pic>
        <p:nvPicPr>
          <p:cNvPr id="7" name="図 6" descr="部屋 が含まれている画像&#10;&#10;自動的に生成された説明">
            <a:extLst>
              <a:ext uri="{FF2B5EF4-FFF2-40B4-BE49-F238E27FC236}">
                <a16:creationId xmlns:a16="http://schemas.microsoft.com/office/drawing/2014/main" id="{99148EB7-11DE-6506-8896-EE1945BC03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23374" y="1329825"/>
            <a:ext cx="1504531" cy="1000494"/>
          </a:xfrm>
          <a:prstGeom prst="rect">
            <a:avLst/>
          </a:prstGeom>
        </p:spPr>
      </p:pic>
      <p:pic>
        <p:nvPicPr>
          <p:cNvPr id="10" name="図 9">
            <a:extLst>
              <a:ext uri="{FF2B5EF4-FFF2-40B4-BE49-F238E27FC236}">
                <a16:creationId xmlns:a16="http://schemas.microsoft.com/office/drawing/2014/main" id="{60621EDA-8062-BD1A-0980-32E7CA292975}"/>
              </a:ext>
            </a:extLst>
          </p:cNvPr>
          <p:cNvPicPr>
            <a:picLocks noChangeAspect="1"/>
          </p:cNvPicPr>
          <p:nvPr/>
        </p:nvPicPr>
        <p:blipFill>
          <a:blip r:embed="rId9"/>
          <a:stretch>
            <a:fillRect/>
          </a:stretch>
        </p:blipFill>
        <p:spPr>
          <a:xfrm>
            <a:off x="5503959" y="654136"/>
            <a:ext cx="2852677" cy="380010"/>
          </a:xfrm>
          <a:prstGeom prst="rect">
            <a:avLst/>
          </a:prstGeom>
        </p:spPr>
      </p:pic>
    </p:spTree>
    <p:extLst>
      <p:ext uri="{BB962C8B-B14F-4D97-AF65-F5344CB8AC3E}">
        <p14:creationId xmlns:p14="http://schemas.microsoft.com/office/powerpoint/2010/main" val="2047304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33F50-5069-4EE1-BA95-0506382B4B61}"/>
            </a:ext>
          </a:extLst>
        </p:cNvPr>
        <p:cNvGrpSpPr/>
        <p:nvPr/>
      </p:nvGrpSpPr>
      <p:grpSpPr>
        <a:xfrm>
          <a:off x="0" y="0"/>
          <a:ext cx="0" cy="0"/>
          <a:chOff x="0" y="0"/>
          <a:chExt cx="0" cy="0"/>
        </a:xfrm>
      </p:grpSpPr>
      <p:sp>
        <p:nvSpPr>
          <p:cNvPr id="20" name="テキスト ボックス 2">
            <a:extLst>
              <a:ext uri="{FF2B5EF4-FFF2-40B4-BE49-F238E27FC236}">
                <a16:creationId xmlns:a16="http://schemas.microsoft.com/office/drawing/2014/main" id="{6D6430B8-5CA6-865B-31C5-F8D009AC91E9}"/>
              </a:ext>
            </a:extLst>
          </p:cNvPr>
          <p:cNvSpPr txBox="1">
            <a:spLocks noChangeArrowheads="1"/>
          </p:cNvSpPr>
          <p:nvPr/>
        </p:nvSpPr>
        <p:spPr bwMode="auto">
          <a:xfrm>
            <a:off x="131588" y="936609"/>
            <a:ext cx="4391128" cy="1136690"/>
          </a:xfrm>
          <a:prstGeom prst="rect">
            <a:avLst/>
          </a:prstGeom>
          <a:noFill/>
          <a:ln w="9525">
            <a:noFill/>
            <a:miter lim="800000"/>
            <a:headEnd/>
            <a:tailEnd/>
          </a:ln>
        </p:spPr>
        <p:txBody>
          <a:bodyPr rot="0" vert="horz" wrap="square" lIns="68580" tIns="34291" rIns="68580" bIns="34291" anchor="t" anchorCtr="0">
            <a:noAutofit/>
          </a:bodyPr>
          <a:lstStyle/>
          <a:p>
            <a:pPr>
              <a:lnSpc>
                <a:spcPts val="175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①　造礁サンゴ自体は（動物・植物）だが、</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50"/>
              </a:lnSpc>
            </a:pP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体内で（</a:t>
            </a:r>
            <a:r>
              <a:rPr lang="ja-JP" altLang="ja-JP" sz="1000" kern="100" dirty="0">
                <a:latin typeface="游明朝" panose="02020400000000000000" pitchFamily="18" charset="-128"/>
                <a:ea typeface="07やさしさゴシック手書き" panose="02000600000000000000"/>
                <a:cs typeface="Times New Roman" panose="02020603050405020304" pitchFamily="18" charset="0"/>
              </a:rPr>
              <a:t>動物</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・植物）</a:t>
            </a:r>
            <a:r>
              <a:rPr lang="ja-JP" altLang="ja-JP" sz="1000" kern="100" dirty="0">
                <a:latin typeface="游明朝" panose="02020400000000000000" pitchFamily="18" charset="-128"/>
                <a:ea typeface="07やさしさゴシック手書き" panose="02000600000000000000"/>
                <a:cs typeface="Times New Roman" panose="02020603050405020304" pitchFamily="18" charset="0"/>
              </a:rPr>
              <a:t>である</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5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と共生する。</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5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が　　　　　　    で</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50"/>
              </a:lnSpc>
            </a:pP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作り出す栄養分を利用して成長し、かたく丈夫な骨格をつくる。</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p:txBody>
      </p:sp>
      <p:grpSp>
        <p:nvGrpSpPr>
          <p:cNvPr id="17" name="グループ化 16">
            <a:extLst>
              <a:ext uri="{FF2B5EF4-FFF2-40B4-BE49-F238E27FC236}">
                <a16:creationId xmlns:a16="http://schemas.microsoft.com/office/drawing/2014/main" id="{3E9FF798-41BE-5A76-AE36-79770B910B75}"/>
              </a:ext>
            </a:extLst>
          </p:cNvPr>
          <p:cNvGrpSpPr/>
          <p:nvPr/>
        </p:nvGrpSpPr>
        <p:grpSpPr>
          <a:xfrm>
            <a:off x="70134" y="4254814"/>
            <a:ext cx="4483922" cy="279400"/>
            <a:chOff x="114296" y="4439265"/>
            <a:chExt cx="5978562" cy="372533"/>
          </a:xfrm>
        </p:grpSpPr>
        <p:sp>
          <p:nvSpPr>
            <p:cNvPr id="28" name="四角形: 角を丸くする 27">
              <a:extLst>
                <a:ext uri="{FF2B5EF4-FFF2-40B4-BE49-F238E27FC236}">
                  <a16:creationId xmlns:a16="http://schemas.microsoft.com/office/drawing/2014/main" id="{44E98BAC-126B-D6AE-D1E0-521A957D6A00}"/>
                </a:ext>
              </a:extLst>
            </p:cNvPr>
            <p:cNvSpPr/>
            <p:nvPr/>
          </p:nvSpPr>
          <p:spPr>
            <a:xfrm>
              <a:off x="190496" y="4498531"/>
              <a:ext cx="5902362" cy="262467"/>
            </a:xfrm>
            <a:prstGeom prst="roundRect">
              <a:avLst/>
            </a:prstGeom>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749" dirty="0">
                  <a:latin typeface="UD デジタル 教科書体 N-B" panose="02020700000000000000" pitchFamily="17" charset="-128"/>
                  <a:ea typeface="UD デジタル 教科書体 N-B" panose="02020700000000000000" pitchFamily="17" charset="-128"/>
                </a:rPr>
                <a:t>　　考えて</a:t>
              </a:r>
              <a:r>
                <a:rPr lang="ja-JP" altLang="en-US" sz="749" b="1" dirty="0">
                  <a:latin typeface="UD デジタル 教科書体 N-B" panose="02020700000000000000" pitchFamily="17" charset="-128"/>
                  <a:ea typeface="07やさしさゴシック手書き" panose="02000600000000000000"/>
                </a:rPr>
                <a:t>記入しよう</a:t>
              </a:r>
            </a:p>
          </p:txBody>
        </p:sp>
        <p:sp>
          <p:nvSpPr>
            <p:cNvPr id="29" name="楕円 28">
              <a:extLst>
                <a:ext uri="{FF2B5EF4-FFF2-40B4-BE49-F238E27FC236}">
                  <a16:creationId xmlns:a16="http://schemas.microsoft.com/office/drawing/2014/main" id="{34615743-0159-9AD9-A4A2-1E274A7F1443}"/>
                </a:ext>
              </a:extLst>
            </p:cNvPr>
            <p:cNvSpPr/>
            <p:nvPr/>
          </p:nvSpPr>
          <p:spPr>
            <a:xfrm>
              <a:off x="114296" y="4439265"/>
              <a:ext cx="372533" cy="372533"/>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UD デジタル 教科書体 N-B" panose="02020700000000000000" pitchFamily="17" charset="-128"/>
                  <a:ea typeface="07やさしさゴシック手書き" panose="02000600000000000000"/>
                </a:rPr>
                <a:t>４</a:t>
              </a:r>
            </a:p>
          </p:txBody>
        </p:sp>
      </p:grpSp>
      <p:sp>
        <p:nvSpPr>
          <p:cNvPr id="16" name="テキスト ボックス 2">
            <a:extLst>
              <a:ext uri="{FF2B5EF4-FFF2-40B4-BE49-F238E27FC236}">
                <a16:creationId xmlns:a16="http://schemas.microsoft.com/office/drawing/2014/main" id="{5F4B4C1B-0AA8-B644-55C6-927598E40412}"/>
              </a:ext>
            </a:extLst>
          </p:cNvPr>
          <p:cNvSpPr txBox="1">
            <a:spLocks noChangeArrowheads="1"/>
          </p:cNvSpPr>
          <p:nvPr/>
        </p:nvSpPr>
        <p:spPr bwMode="auto">
          <a:xfrm>
            <a:off x="116115" y="4496114"/>
            <a:ext cx="4445051" cy="2054484"/>
          </a:xfrm>
          <a:prstGeom prst="rect">
            <a:avLst/>
          </a:prstGeom>
          <a:noFill/>
          <a:ln w="9525">
            <a:noFill/>
            <a:miter lim="800000"/>
            <a:headEnd/>
            <a:tailEnd/>
          </a:ln>
        </p:spPr>
        <p:txBody>
          <a:bodyPr rot="0" vert="horz" wrap="square" lIns="68580" tIns="34291" rIns="68580" bIns="34291" anchor="t" anchorCtr="0">
            <a:noAutofit/>
          </a:bodyPr>
          <a:lstStyle/>
          <a:p>
            <a:pPr>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①　造礁サンゴが、高水温や海水のにごりなどの負荷がかかると、共生</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620"/>
              </a:lnSpc>
            </a:pP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関係が崩れ、体内の　　　　　　　　　　　　 が減少し、白い骨</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格が透けて見える状態を　</a:t>
            </a:r>
            <a:r>
              <a:rPr lang="ja-JP" altLang="en-US" sz="1200" b="1" kern="100" dirty="0">
                <a:latin typeface="游明朝" panose="02020400000000000000" pitchFamily="18" charset="-128"/>
                <a:ea typeface="07やさしさゴシック手書き" panose="02000600000000000000"/>
                <a:cs typeface="Times New Roman" panose="02020603050405020304" pitchFamily="18" charset="0"/>
              </a:rPr>
              <a:t>サンゴの白化　</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という。</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この状態が長く続くと造礁サンゴは栄養不足になり死んでしまう。</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②　サンゴが死んでしまうと、サンゴが作り出した粘液などもなくなり、</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硬く丈夫な骨格は波で次第に壊され、そこにいた生きものにとって　　　　　　</a:t>
            </a: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と　　　　　　　　 がなくなる。</a:t>
            </a:r>
          </a:p>
          <a:p>
            <a:pPr>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③　１９９８年や２０１６年など、近年世界的に大規模な白化がおこり、　</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奄美大島や沖縄、オーストラリア等で多くのサンゴが死んでしまった。</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a:t>
            </a:r>
            <a:endParaRPr lang="ja-JP" altLang="en-US" sz="1050" kern="100" dirty="0">
              <a:latin typeface="游明朝" panose="02020400000000000000" pitchFamily="18" charset="-128"/>
              <a:ea typeface="07やさしさゴシック手書き" panose="02000600000000000000"/>
              <a:cs typeface="Times New Roman" panose="02020603050405020304" pitchFamily="18" charset="0"/>
            </a:endParaRPr>
          </a:p>
        </p:txBody>
      </p:sp>
      <p:sp>
        <p:nvSpPr>
          <p:cNvPr id="27" name="テキスト ボックス 2">
            <a:extLst>
              <a:ext uri="{FF2B5EF4-FFF2-40B4-BE49-F238E27FC236}">
                <a16:creationId xmlns:a16="http://schemas.microsoft.com/office/drawing/2014/main" id="{EB5B37A7-156E-BC9D-BBC4-7D4E8FEE9FC1}"/>
              </a:ext>
            </a:extLst>
          </p:cNvPr>
          <p:cNvSpPr txBox="1">
            <a:spLocks noChangeArrowheads="1"/>
          </p:cNvSpPr>
          <p:nvPr/>
        </p:nvSpPr>
        <p:spPr bwMode="auto">
          <a:xfrm>
            <a:off x="129586" y="3397228"/>
            <a:ext cx="4418110" cy="826070"/>
          </a:xfrm>
          <a:prstGeom prst="rect">
            <a:avLst/>
          </a:prstGeom>
          <a:noFill/>
          <a:ln w="9525">
            <a:noFill/>
            <a:miter lim="800000"/>
            <a:headEnd/>
            <a:tailEnd/>
          </a:ln>
        </p:spPr>
        <p:txBody>
          <a:bodyPr rot="0" vert="horz" wrap="square" lIns="68580" tIns="34291" rIns="68580" bIns="34291" anchor="t" anchorCtr="0">
            <a:noAutofit/>
          </a:bodyPr>
          <a:lstStyle/>
          <a:p>
            <a:pPr algn="l">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③</a:t>
            </a: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探してみよう！</a:t>
            </a: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見つけたら☑</a:t>
            </a:r>
          </a:p>
          <a:p>
            <a:pPr algn="l">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□サンゴをつついている生きもの　</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l">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□サンゴのすきまにいる生きもの</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l">
              <a:lnSpc>
                <a:spcPts val="162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□サンゴにときどきかくれる生きもの</a:t>
            </a:r>
          </a:p>
        </p:txBody>
      </p:sp>
      <p:sp>
        <p:nvSpPr>
          <p:cNvPr id="2" name="正方形/長方形 1">
            <a:extLst>
              <a:ext uri="{FF2B5EF4-FFF2-40B4-BE49-F238E27FC236}">
                <a16:creationId xmlns:a16="http://schemas.microsoft.com/office/drawing/2014/main" id="{A10AB152-B677-5DD8-CC4C-59CD6EE61481}"/>
              </a:ext>
            </a:extLst>
          </p:cNvPr>
          <p:cNvSpPr/>
          <p:nvPr/>
        </p:nvSpPr>
        <p:spPr>
          <a:xfrm>
            <a:off x="426681" y="1420552"/>
            <a:ext cx="1413534" cy="233701"/>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825" dirty="0">
                <a:solidFill>
                  <a:schemeClr val="tx1"/>
                </a:solidFill>
                <a:ea typeface="07やさしさゴシック手書き" panose="02000600000000000000"/>
              </a:rPr>
              <a:t>☆</a:t>
            </a:r>
          </a:p>
        </p:txBody>
      </p:sp>
      <p:sp>
        <p:nvSpPr>
          <p:cNvPr id="4" name="正方形/長方形 3">
            <a:extLst>
              <a:ext uri="{FF2B5EF4-FFF2-40B4-BE49-F238E27FC236}">
                <a16:creationId xmlns:a16="http://schemas.microsoft.com/office/drawing/2014/main" id="{8D45E7C6-7332-5A10-6B1B-A31C837BF9B0}"/>
              </a:ext>
            </a:extLst>
          </p:cNvPr>
          <p:cNvSpPr/>
          <p:nvPr/>
        </p:nvSpPr>
        <p:spPr>
          <a:xfrm>
            <a:off x="420469" y="1683183"/>
            <a:ext cx="1413534" cy="233702"/>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825" dirty="0">
                <a:solidFill>
                  <a:schemeClr val="tx1"/>
                </a:solidFill>
                <a:ea typeface="07やさしさゴシック手書き" panose="02000600000000000000"/>
              </a:rPr>
              <a:t>☆</a:t>
            </a:r>
          </a:p>
        </p:txBody>
      </p:sp>
      <p:sp>
        <p:nvSpPr>
          <p:cNvPr id="11" name="正方形/長方形 10">
            <a:extLst>
              <a:ext uri="{FF2B5EF4-FFF2-40B4-BE49-F238E27FC236}">
                <a16:creationId xmlns:a16="http://schemas.microsoft.com/office/drawing/2014/main" id="{AFFCA1E9-B744-B63D-7FAB-2FD97295BED2}"/>
              </a:ext>
            </a:extLst>
          </p:cNvPr>
          <p:cNvSpPr/>
          <p:nvPr/>
        </p:nvSpPr>
        <p:spPr>
          <a:xfrm>
            <a:off x="1987947" y="1683182"/>
            <a:ext cx="863815" cy="233701"/>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825" dirty="0">
              <a:solidFill>
                <a:schemeClr val="tx1"/>
              </a:solidFill>
              <a:ea typeface="07やさしさゴシック手書き" panose="02000600000000000000"/>
            </a:endParaRPr>
          </a:p>
        </p:txBody>
      </p:sp>
      <p:grpSp>
        <p:nvGrpSpPr>
          <p:cNvPr id="26" name="グループ化 25">
            <a:extLst>
              <a:ext uri="{FF2B5EF4-FFF2-40B4-BE49-F238E27FC236}">
                <a16:creationId xmlns:a16="http://schemas.microsoft.com/office/drawing/2014/main" id="{483C50F3-B18A-00C4-55F5-CCE86073BDFA}"/>
              </a:ext>
            </a:extLst>
          </p:cNvPr>
          <p:cNvGrpSpPr/>
          <p:nvPr/>
        </p:nvGrpSpPr>
        <p:grpSpPr>
          <a:xfrm>
            <a:off x="125545" y="2192497"/>
            <a:ext cx="4350860" cy="985121"/>
            <a:chOff x="170900" y="2251564"/>
            <a:chExt cx="4350860" cy="985121"/>
          </a:xfrm>
        </p:grpSpPr>
        <p:sp>
          <p:nvSpPr>
            <p:cNvPr id="22" name="テキスト ボックス 2">
              <a:extLst>
                <a:ext uri="{FF2B5EF4-FFF2-40B4-BE49-F238E27FC236}">
                  <a16:creationId xmlns:a16="http://schemas.microsoft.com/office/drawing/2014/main" id="{FB35D60A-4296-F7F4-707F-803F953E27C9}"/>
                </a:ext>
              </a:extLst>
            </p:cNvPr>
            <p:cNvSpPr txBox="1">
              <a:spLocks noChangeArrowheads="1"/>
            </p:cNvSpPr>
            <p:nvPr/>
          </p:nvSpPr>
          <p:spPr bwMode="auto">
            <a:xfrm>
              <a:off x="170900" y="2251564"/>
              <a:ext cx="4350860" cy="621241"/>
            </a:xfrm>
            <a:prstGeom prst="rect">
              <a:avLst/>
            </a:prstGeom>
            <a:noFill/>
            <a:ln w="9525">
              <a:noFill/>
              <a:miter lim="800000"/>
              <a:headEnd/>
              <a:tailEnd/>
            </a:ln>
          </p:spPr>
          <p:txBody>
            <a:bodyPr rot="0" vert="horz" wrap="square" lIns="68580" tIns="34291" rIns="68580" bIns="34291" anchor="t" anchorCtr="0">
              <a:noAutofit/>
            </a:bodyPr>
            <a:lstStyle/>
            <a:p>
              <a:pPr>
                <a:lnSpc>
                  <a:spcPts val="175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②　造礁サンゴが作り出す複雑な地形や環境は他の生きものの　　　　　　　　　</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50"/>
                </a:lnSpc>
              </a:pP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となり、排出する粘液や栄養分は周囲の生き</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50"/>
                </a:lnSpc>
              </a:pP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ものの　　　　　　　　　　　となる。</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5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サンゴが　　　　　　　　　　　　ことで                           の高い</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50"/>
                </a:lnSpc>
              </a:pP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生態系が生まれる。</a:t>
              </a:r>
            </a:p>
            <a:p>
              <a:pPr>
                <a:lnSpc>
                  <a:spcPts val="162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a:t>
              </a:r>
            </a:p>
          </p:txBody>
        </p:sp>
        <p:sp>
          <p:nvSpPr>
            <p:cNvPr id="13" name="正方形/長方形 12">
              <a:extLst>
                <a:ext uri="{FF2B5EF4-FFF2-40B4-BE49-F238E27FC236}">
                  <a16:creationId xmlns:a16="http://schemas.microsoft.com/office/drawing/2014/main" id="{39DF0B5E-D65F-EA55-3FFB-EF7BE947A9D2}"/>
                </a:ext>
              </a:extLst>
            </p:cNvPr>
            <p:cNvSpPr/>
            <p:nvPr/>
          </p:nvSpPr>
          <p:spPr>
            <a:xfrm>
              <a:off x="514505" y="2510923"/>
              <a:ext cx="1129069"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825" dirty="0">
                <a:solidFill>
                  <a:schemeClr val="tx1"/>
                </a:solidFill>
                <a:ea typeface="07やさしさゴシック手書き" panose="02000600000000000000"/>
              </a:endParaRPr>
            </a:p>
          </p:txBody>
        </p:sp>
        <p:sp>
          <p:nvSpPr>
            <p:cNvPr id="14" name="正方形/長方形 13">
              <a:extLst>
                <a:ext uri="{FF2B5EF4-FFF2-40B4-BE49-F238E27FC236}">
                  <a16:creationId xmlns:a16="http://schemas.microsoft.com/office/drawing/2014/main" id="{DF78AF88-4F78-8AB3-D33C-3FA54BCFA54B}"/>
                </a:ext>
              </a:extLst>
            </p:cNvPr>
            <p:cNvSpPr/>
            <p:nvPr/>
          </p:nvSpPr>
          <p:spPr>
            <a:xfrm>
              <a:off x="909825" y="2768427"/>
              <a:ext cx="1382530" cy="205838"/>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825" dirty="0">
                <a:solidFill>
                  <a:schemeClr val="tx1"/>
                </a:solidFill>
                <a:ea typeface="07やさしさゴシック手書き" panose="02000600000000000000"/>
              </a:endParaRPr>
            </a:p>
          </p:txBody>
        </p:sp>
        <p:sp>
          <p:nvSpPr>
            <p:cNvPr id="15" name="正方形/長方形 14">
              <a:extLst>
                <a:ext uri="{FF2B5EF4-FFF2-40B4-BE49-F238E27FC236}">
                  <a16:creationId xmlns:a16="http://schemas.microsoft.com/office/drawing/2014/main" id="{3FBF86C3-22E9-E9A1-CAB9-EAEC2ABE9A18}"/>
                </a:ext>
              </a:extLst>
            </p:cNvPr>
            <p:cNvSpPr/>
            <p:nvPr/>
          </p:nvSpPr>
          <p:spPr>
            <a:xfrm>
              <a:off x="1040482" y="3005780"/>
              <a:ext cx="1474886"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825" dirty="0">
                <a:solidFill>
                  <a:schemeClr val="tx1"/>
                </a:solidFill>
                <a:ea typeface="07やさしさゴシック手書き" panose="02000600000000000000"/>
              </a:endParaRPr>
            </a:p>
          </p:txBody>
        </p:sp>
        <p:sp>
          <p:nvSpPr>
            <p:cNvPr id="35" name="正方形/長方形 34">
              <a:extLst>
                <a:ext uri="{FF2B5EF4-FFF2-40B4-BE49-F238E27FC236}">
                  <a16:creationId xmlns:a16="http://schemas.microsoft.com/office/drawing/2014/main" id="{A0BB4781-7B86-92A7-BE9E-534AEE078C17}"/>
                </a:ext>
              </a:extLst>
            </p:cNvPr>
            <p:cNvSpPr/>
            <p:nvPr/>
          </p:nvSpPr>
          <p:spPr>
            <a:xfrm>
              <a:off x="2990068" y="3005780"/>
              <a:ext cx="784711"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825" dirty="0">
                  <a:solidFill>
                    <a:schemeClr val="tx1"/>
                  </a:solidFill>
                  <a:ea typeface="07やさしさゴシック手書き" panose="02000600000000000000"/>
                </a:rPr>
                <a:t>                 </a:t>
              </a:r>
              <a:endParaRPr lang="ja-JP" altLang="en-US" sz="825" dirty="0">
                <a:solidFill>
                  <a:schemeClr val="tx1"/>
                </a:solidFill>
                <a:ea typeface="07やさしさゴシック手書き" panose="02000600000000000000"/>
              </a:endParaRPr>
            </a:p>
          </p:txBody>
        </p:sp>
      </p:grpSp>
      <p:sp>
        <p:nvSpPr>
          <p:cNvPr id="36" name="正方形/長方形 35">
            <a:extLst>
              <a:ext uri="{FF2B5EF4-FFF2-40B4-BE49-F238E27FC236}">
                <a16:creationId xmlns:a16="http://schemas.microsoft.com/office/drawing/2014/main" id="{575B2426-0E74-6284-3BF6-D3147F430859}"/>
              </a:ext>
            </a:extLst>
          </p:cNvPr>
          <p:cNvSpPr/>
          <p:nvPr/>
        </p:nvSpPr>
        <p:spPr>
          <a:xfrm>
            <a:off x="1598219" y="4727016"/>
            <a:ext cx="1545031" cy="196851"/>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825" dirty="0">
                <a:solidFill>
                  <a:schemeClr val="tx1"/>
                </a:solidFill>
                <a:ea typeface="07やさしさゴシック手書き" panose="02000600000000000000"/>
              </a:rPr>
              <a:t>☆</a:t>
            </a:r>
          </a:p>
        </p:txBody>
      </p:sp>
      <p:sp>
        <p:nvSpPr>
          <p:cNvPr id="39" name="正方形/長方形 38">
            <a:extLst>
              <a:ext uri="{FF2B5EF4-FFF2-40B4-BE49-F238E27FC236}">
                <a16:creationId xmlns:a16="http://schemas.microsoft.com/office/drawing/2014/main" id="{0CE15EBD-7EFF-9DC7-AE61-1B5A12590563}"/>
              </a:ext>
            </a:extLst>
          </p:cNvPr>
          <p:cNvSpPr/>
          <p:nvPr/>
        </p:nvSpPr>
        <p:spPr>
          <a:xfrm>
            <a:off x="420469" y="5744918"/>
            <a:ext cx="800540" cy="230906"/>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825" dirty="0">
              <a:solidFill>
                <a:schemeClr val="tx1"/>
              </a:solidFill>
              <a:ea typeface="07やさしさゴシック手書き" panose="02000600000000000000"/>
            </a:endParaRPr>
          </a:p>
        </p:txBody>
      </p:sp>
      <p:sp>
        <p:nvSpPr>
          <p:cNvPr id="42" name="正方形/長方形 41">
            <a:extLst>
              <a:ext uri="{FF2B5EF4-FFF2-40B4-BE49-F238E27FC236}">
                <a16:creationId xmlns:a16="http://schemas.microsoft.com/office/drawing/2014/main" id="{32787685-F2FF-F60C-27B7-484AE01822E9}"/>
              </a:ext>
            </a:extLst>
          </p:cNvPr>
          <p:cNvSpPr/>
          <p:nvPr/>
        </p:nvSpPr>
        <p:spPr>
          <a:xfrm>
            <a:off x="1377110" y="5755287"/>
            <a:ext cx="1014409" cy="220537"/>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825" dirty="0">
              <a:solidFill>
                <a:schemeClr val="tx1"/>
              </a:solidFill>
              <a:ea typeface="07やさしさゴシック手書き" panose="02000600000000000000"/>
            </a:endParaRPr>
          </a:p>
        </p:txBody>
      </p:sp>
      <p:sp>
        <p:nvSpPr>
          <p:cNvPr id="212" name="フローチャート: 論理積ゲート 211">
            <a:extLst>
              <a:ext uri="{FF2B5EF4-FFF2-40B4-BE49-F238E27FC236}">
                <a16:creationId xmlns:a16="http://schemas.microsoft.com/office/drawing/2014/main" id="{3D496158-DDE0-1939-5EE3-F90A1F468240}"/>
              </a:ext>
            </a:extLst>
          </p:cNvPr>
          <p:cNvSpPr/>
          <p:nvPr/>
        </p:nvSpPr>
        <p:spPr>
          <a:xfrm>
            <a:off x="73507" y="80740"/>
            <a:ext cx="1162051" cy="234950"/>
          </a:xfrm>
          <a:prstGeom prst="flowChartDela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49" b="1" dirty="0">
                <a:latin typeface="UD デジタル 教科書体 N-B" panose="02020700000000000000" pitchFamily="17" charset="-128"/>
                <a:ea typeface="07やさしさゴシック手書き" panose="02000600000000000000"/>
              </a:rPr>
              <a:t>現地学習</a:t>
            </a:r>
          </a:p>
        </p:txBody>
      </p:sp>
      <p:sp>
        <p:nvSpPr>
          <p:cNvPr id="12" name="四角形: 角を丸くする 11">
            <a:extLst>
              <a:ext uri="{FF2B5EF4-FFF2-40B4-BE49-F238E27FC236}">
                <a16:creationId xmlns:a16="http://schemas.microsoft.com/office/drawing/2014/main" id="{7B973801-4D88-6B39-2ABD-1BAF825522AF}"/>
              </a:ext>
            </a:extLst>
          </p:cNvPr>
          <p:cNvSpPr/>
          <p:nvPr/>
        </p:nvSpPr>
        <p:spPr>
          <a:xfrm>
            <a:off x="125545" y="753011"/>
            <a:ext cx="2726217" cy="229458"/>
          </a:xfrm>
          <a:prstGeom prst="roundRect">
            <a:avLst/>
          </a:prstGeom>
          <a:gradFill flip="none" rotWithShape="1">
            <a:gsLst>
              <a:gs pos="0">
                <a:schemeClr val="accent1">
                  <a:lumMod val="50000"/>
                </a:schemeClr>
              </a:gs>
              <a:gs pos="86000">
                <a:srgbClr val="002060"/>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749" dirty="0"/>
              <a:t>　</a:t>
            </a:r>
            <a:r>
              <a:rPr lang="ja-JP" altLang="en-US" sz="749" dirty="0">
                <a:latin typeface="UD デジタル 教科書体 N-B" panose="02020700000000000000" pitchFamily="17" charset="-128"/>
                <a:ea typeface="UD デジタル 教科書体 N-B" panose="02020700000000000000" pitchFamily="17" charset="-128"/>
              </a:rPr>
              <a:t>　</a:t>
            </a:r>
            <a:r>
              <a:rPr lang="ja-JP" altLang="en-US" sz="750" b="1" dirty="0">
                <a:latin typeface="UD デジタル 教科書体 N-B" panose="02020700000000000000" pitchFamily="17" charset="-128"/>
                <a:ea typeface="07やさしさゴシック手書き" panose="02000600000000000000"/>
              </a:rPr>
              <a:t>展示を見て記入しよう　</a:t>
            </a:r>
            <a:r>
              <a:rPr lang="ja-JP" altLang="en-US" sz="750" b="1" kern="100" dirty="0">
                <a:solidFill>
                  <a:schemeClr val="bg1"/>
                </a:solidFill>
                <a:latin typeface="UD デジタル 教科書体 N-B" panose="02020700000000000000" pitchFamily="17" charset="-128"/>
                <a:ea typeface="07やさしさゴシック手書き" panose="02000600000000000000"/>
                <a:cs typeface="Times New Roman" panose="02020603050405020304" pitchFamily="18" charset="0"/>
              </a:rPr>
              <a:t>場所　２階南西諸島の海</a:t>
            </a:r>
          </a:p>
        </p:txBody>
      </p:sp>
      <p:sp>
        <p:nvSpPr>
          <p:cNvPr id="18" name="楕円 17">
            <a:extLst>
              <a:ext uri="{FF2B5EF4-FFF2-40B4-BE49-F238E27FC236}">
                <a16:creationId xmlns:a16="http://schemas.microsoft.com/office/drawing/2014/main" id="{1FD4EA7B-066C-F10C-ED6A-A4D925D576AB}"/>
              </a:ext>
            </a:extLst>
          </p:cNvPr>
          <p:cNvSpPr/>
          <p:nvPr/>
        </p:nvSpPr>
        <p:spPr>
          <a:xfrm>
            <a:off x="68396" y="708562"/>
            <a:ext cx="279400" cy="279400"/>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UD デジタル 教科書体 N-B" panose="02020700000000000000" pitchFamily="17" charset="-128"/>
                <a:ea typeface="07やさしさゴシック手書き" panose="02000600000000000000"/>
              </a:rPr>
              <a:t>３</a:t>
            </a:r>
          </a:p>
        </p:txBody>
      </p:sp>
      <p:sp>
        <p:nvSpPr>
          <p:cNvPr id="19" name="四角形: 角を丸くする 18">
            <a:extLst>
              <a:ext uri="{FF2B5EF4-FFF2-40B4-BE49-F238E27FC236}">
                <a16:creationId xmlns:a16="http://schemas.microsoft.com/office/drawing/2014/main" id="{C49EF6A3-D9DA-ACC9-75C3-E1D3BE57CE03}"/>
              </a:ext>
            </a:extLst>
          </p:cNvPr>
          <p:cNvSpPr/>
          <p:nvPr/>
        </p:nvSpPr>
        <p:spPr>
          <a:xfrm>
            <a:off x="4790029" y="747518"/>
            <a:ext cx="4152900" cy="226800"/>
          </a:xfrm>
          <a:prstGeom prst="roundRect">
            <a:avLst/>
          </a:prstGeom>
          <a:gradFill flip="none" rotWithShape="1">
            <a:gsLst>
              <a:gs pos="0">
                <a:srgbClr val="009900"/>
              </a:gs>
              <a:gs pos="45000">
                <a:srgbClr val="33CC33"/>
              </a:gs>
              <a:gs pos="73000">
                <a:srgbClr val="66FF66"/>
              </a:gs>
              <a:gs pos="100000">
                <a:srgbClr val="99FF99"/>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749" b="1" dirty="0">
                <a:ea typeface="07やさしさゴシック手書き" panose="02000600000000000000"/>
              </a:rPr>
              <a:t>　</a:t>
            </a:r>
            <a:r>
              <a:rPr lang="ja-JP" altLang="en-US" sz="749" b="1" dirty="0">
                <a:latin typeface="UD デジタル 教科書体 N-B" panose="02020700000000000000" pitchFamily="17" charset="-128"/>
                <a:ea typeface="07やさしさゴシック手書き" panose="02000600000000000000"/>
              </a:rPr>
              <a:t>　話を聞いて考えてみよう</a:t>
            </a:r>
          </a:p>
        </p:txBody>
      </p:sp>
      <p:sp>
        <p:nvSpPr>
          <p:cNvPr id="21" name="楕円 20">
            <a:extLst>
              <a:ext uri="{FF2B5EF4-FFF2-40B4-BE49-F238E27FC236}">
                <a16:creationId xmlns:a16="http://schemas.microsoft.com/office/drawing/2014/main" id="{9312A0A3-8727-2C2D-C9F1-E23CA673FD29}"/>
              </a:ext>
            </a:extLst>
          </p:cNvPr>
          <p:cNvSpPr/>
          <p:nvPr/>
        </p:nvSpPr>
        <p:spPr>
          <a:xfrm>
            <a:off x="4732883" y="703069"/>
            <a:ext cx="279400" cy="279400"/>
          </a:xfrm>
          <a:prstGeom prst="ellipse">
            <a:avLst/>
          </a:prstGeom>
          <a:solidFill>
            <a:srgbClr val="0099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UD デジタル 教科書体 N-B" panose="02020700000000000000" pitchFamily="17" charset="-128"/>
                <a:ea typeface="07やさしさゴシック手書き" panose="02000600000000000000"/>
              </a:rPr>
              <a:t>５</a:t>
            </a:r>
          </a:p>
        </p:txBody>
      </p:sp>
      <p:grpSp>
        <p:nvGrpSpPr>
          <p:cNvPr id="3" name="グループ化 2">
            <a:extLst>
              <a:ext uri="{FF2B5EF4-FFF2-40B4-BE49-F238E27FC236}">
                <a16:creationId xmlns:a16="http://schemas.microsoft.com/office/drawing/2014/main" id="{98DFD9EE-FDD2-5CB3-B784-0D8BCAD73EF8}"/>
              </a:ext>
            </a:extLst>
          </p:cNvPr>
          <p:cNvGrpSpPr/>
          <p:nvPr/>
        </p:nvGrpSpPr>
        <p:grpSpPr>
          <a:xfrm>
            <a:off x="1957925" y="6539327"/>
            <a:ext cx="5288710" cy="264614"/>
            <a:chOff x="2147388" y="6584542"/>
            <a:chExt cx="5288710" cy="264614"/>
          </a:xfrm>
        </p:grpSpPr>
        <p:sp>
          <p:nvSpPr>
            <p:cNvPr id="23" name="テキスト ボックス 22">
              <a:extLst>
                <a:ext uri="{FF2B5EF4-FFF2-40B4-BE49-F238E27FC236}">
                  <a16:creationId xmlns:a16="http://schemas.microsoft.com/office/drawing/2014/main" id="{23E8CE24-4B55-692F-CC05-D926D79677F2}"/>
                </a:ext>
              </a:extLst>
            </p:cNvPr>
            <p:cNvSpPr txBox="1"/>
            <p:nvPr/>
          </p:nvSpPr>
          <p:spPr>
            <a:xfrm>
              <a:off x="6854705" y="6602935"/>
              <a:ext cx="581393" cy="246221"/>
            </a:xfrm>
            <a:prstGeom prst="rect">
              <a:avLst/>
            </a:prstGeom>
            <a:noFill/>
          </p:spPr>
          <p:txBody>
            <a:bodyPr wrap="square" rtlCol="0">
              <a:spAutoFit/>
            </a:bodyPr>
            <a:lstStyle/>
            <a:p>
              <a:pPr algn="ctr"/>
              <a:r>
                <a:rPr kumimoji="1" lang="en-US" altLang="ja-JP" sz="1000" dirty="0"/>
                <a:t>-3-</a:t>
              </a:r>
              <a:endParaRPr kumimoji="1" lang="ja-JP" altLang="en-US" sz="1000" dirty="0"/>
            </a:p>
          </p:txBody>
        </p:sp>
        <p:sp>
          <p:nvSpPr>
            <p:cNvPr id="25" name="テキスト ボックス 24">
              <a:extLst>
                <a:ext uri="{FF2B5EF4-FFF2-40B4-BE49-F238E27FC236}">
                  <a16:creationId xmlns:a16="http://schemas.microsoft.com/office/drawing/2014/main" id="{E2F3F4CA-B86C-7ED6-652A-FAD14DB26EA5}"/>
                </a:ext>
              </a:extLst>
            </p:cNvPr>
            <p:cNvSpPr txBox="1"/>
            <p:nvPr/>
          </p:nvSpPr>
          <p:spPr>
            <a:xfrm>
              <a:off x="2147388" y="6584542"/>
              <a:ext cx="581393" cy="246221"/>
            </a:xfrm>
            <a:prstGeom prst="rect">
              <a:avLst/>
            </a:prstGeom>
            <a:noFill/>
          </p:spPr>
          <p:txBody>
            <a:bodyPr wrap="square" rtlCol="0">
              <a:spAutoFit/>
            </a:bodyPr>
            <a:lstStyle/>
            <a:p>
              <a:pPr algn="ctr"/>
              <a:r>
                <a:rPr kumimoji="1" lang="en-US" altLang="ja-JP" sz="1000" dirty="0"/>
                <a:t>-2-</a:t>
              </a:r>
              <a:endParaRPr kumimoji="1" lang="ja-JP" altLang="en-US" sz="1000" dirty="0"/>
            </a:p>
          </p:txBody>
        </p:sp>
      </p:grpSp>
      <p:grpSp>
        <p:nvGrpSpPr>
          <p:cNvPr id="30" name="グループ化 29">
            <a:extLst>
              <a:ext uri="{FF2B5EF4-FFF2-40B4-BE49-F238E27FC236}">
                <a16:creationId xmlns:a16="http://schemas.microsoft.com/office/drawing/2014/main" id="{E14078DC-131C-DF50-7E1A-F1621EC16304}"/>
              </a:ext>
            </a:extLst>
          </p:cNvPr>
          <p:cNvGrpSpPr/>
          <p:nvPr/>
        </p:nvGrpSpPr>
        <p:grpSpPr>
          <a:xfrm>
            <a:off x="3194739" y="723449"/>
            <a:ext cx="1449587" cy="969759"/>
            <a:chOff x="4355456" y="1322313"/>
            <a:chExt cx="1932782" cy="1293012"/>
          </a:xfrm>
        </p:grpSpPr>
        <p:sp>
          <p:nvSpPr>
            <p:cNvPr id="31" name="四角形: 角を丸くする 30">
              <a:extLst>
                <a:ext uri="{FF2B5EF4-FFF2-40B4-BE49-F238E27FC236}">
                  <a16:creationId xmlns:a16="http://schemas.microsoft.com/office/drawing/2014/main" id="{36C6474E-AAE3-6F7F-A503-6912D0A92B64}"/>
                </a:ext>
              </a:extLst>
            </p:cNvPr>
            <p:cNvSpPr/>
            <p:nvPr/>
          </p:nvSpPr>
          <p:spPr>
            <a:xfrm>
              <a:off x="4355456" y="1322313"/>
              <a:ext cx="1694038" cy="1293012"/>
            </a:xfrm>
            <a:prstGeom prst="roundRect">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49"/>
            </a:p>
          </p:txBody>
        </p:sp>
        <p:grpSp>
          <p:nvGrpSpPr>
            <p:cNvPr id="32" name="グループ化 31">
              <a:extLst>
                <a:ext uri="{FF2B5EF4-FFF2-40B4-BE49-F238E27FC236}">
                  <a16:creationId xmlns:a16="http://schemas.microsoft.com/office/drawing/2014/main" id="{81BF08E5-8C24-EF32-E179-9CD9717DFC69}"/>
                </a:ext>
              </a:extLst>
            </p:cNvPr>
            <p:cNvGrpSpPr/>
            <p:nvPr/>
          </p:nvGrpSpPr>
          <p:grpSpPr>
            <a:xfrm>
              <a:off x="4382935" y="1358279"/>
              <a:ext cx="1905303" cy="1205388"/>
              <a:chOff x="4382935" y="1358279"/>
              <a:chExt cx="1905303" cy="1205388"/>
            </a:xfrm>
          </p:grpSpPr>
          <p:grpSp>
            <p:nvGrpSpPr>
              <p:cNvPr id="34" name="グループ化 33">
                <a:extLst>
                  <a:ext uri="{FF2B5EF4-FFF2-40B4-BE49-F238E27FC236}">
                    <a16:creationId xmlns:a16="http://schemas.microsoft.com/office/drawing/2014/main" id="{BDF02D9C-91AE-4888-F0F8-573FC0EF7E0D}"/>
                  </a:ext>
                </a:extLst>
              </p:cNvPr>
              <p:cNvGrpSpPr/>
              <p:nvPr/>
            </p:nvGrpSpPr>
            <p:grpSpPr>
              <a:xfrm>
                <a:off x="4432662" y="1545348"/>
                <a:ext cx="1531035" cy="1018319"/>
                <a:chOff x="4432662" y="1545348"/>
                <a:chExt cx="1531035" cy="1018319"/>
              </a:xfrm>
            </p:grpSpPr>
            <p:pic>
              <p:nvPicPr>
                <p:cNvPr id="41" name="図 40" descr="ダイアグラム&#10;&#10;中程度の精度で自動的に生成された説明">
                  <a:extLst>
                    <a:ext uri="{FF2B5EF4-FFF2-40B4-BE49-F238E27FC236}">
                      <a16:creationId xmlns:a16="http://schemas.microsoft.com/office/drawing/2014/main" id="{7CE10CD6-8E9B-D503-0C8C-275856FC8726}"/>
                    </a:ext>
                  </a:extLst>
                </p:cNvPr>
                <p:cNvPicPr>
                  <a:picLocks noChangeAspect="1"/>
                </p:cNvPicPr>
                <p:nvPr/>
              </p:nvPicPr>
              <p:blipFill rotWithShape="1">
                <a:blip r:embed="rId2"/>
                <a:srcRect r="4149" b="3009"/>
                <a:stretch/>
              </p:blipFill>
              <p:spPr>
                <a:xfrm>
                  <a:off x="4432662" y="1545348"/>
                  <a:ext cx="1531035" cy="1018319"/>
                </a:xfrm>
                <a:prstGeom prst="rect">
                  <a:avLst/>
                </a:prstGeom>
              </p:spPr>
            </p:pic>
            <p:sp>
              <p:nvSpPr>
                <p:cNvPr id="45" name="フリーフォーム: 図形 44">
                  <a:extLst>
                    <a:ext uri="{FF2B5EF4-FFF2-40B4-BE49-F238E27FC236}">
                      <a16:creationId xmlns:a16="http://schemas.microsoft.com/office/drawing/2014/main" id="{9AF6B04F-1D46-DB21-4EA7-0DC65584945B}"/>
                    </a:ext>
                  </a:extLst>
                </p:cNvPr>
                <p:cNvSpPr/>
                <p:nvPr/>
              </p:nvSpPr>
              <p:spPr>
                <a:xfrm>
                  <a:off x="5385916" y="1570054"/>
                  <a:ext cx="424543" cy="818941"/>
                </a:xfrm>
                <a:custGeom>
                  <a:avLst/>
                  <a:gdLst>
                    <a:gd name="connsiteX0" fmla="*/ 90436 w 424543"/>
                    <a:gd name="connsiteY0" fmla="*/ 150725 h 798844"/>
                    <a:gd name="connsiteX1" fmla="*/ 85411 w 424543"/>
                    <a:gd name="connsiteY1" fmla="*/ 27633 h 798844"/>
                    <a:gd name="connsiteX2" fmla="*/ 110532 w 424543"/>
                    <a:gd name="connsiteY2" fmla="*/ 5024 h 798844"/>
                    <a:gd name="connsiteX3" fmla="*/ 291403 w 424543"/>
                    <a:gd name="connsiteY3" fmla="*/ 2512 h 798844"/>
                    <a:gd name="connsiteX4" fmla="*/ 351693 w 424543"/>
                    <a:gd name="connsiteY4" fmla="*/ 0 h 798844"/>
                    <a:gd name="connsiteX5" fmla="*/ 364253 w 424543"/>
                    <a:gd name="connsiteY5" fmla="*/ 42705 h 798844"/>
                    <a:gd name="connsiteX6" fmla="*/ 381838 w 424543"/>
                    <a:gd name="connsiteY6" fmla="*/ 281353 h 798844"/>
                    <a:gd name="connsiteX7" fmla="*/ 417007 w 424543"/>
                    <a:gd name="connsiteY7" fmla="*/ 384349 h 798844"/>
                    <a:gd name="connsiteX8" fmla="*/ 424543 w 424543"/>
                    <a:gd name="connsiteY8" fmla="*/ 537586 h 798844"/>
                    <a:gd name="connsiteX9" fmla="*/ 419519 w 424543"/>
                    <a:gd name="connsiteY9" fmla="*/ 610437 h 798844"/>
                    <a:gd name="connsiteX10" fmla="*/ 424543 w 424543"/>
                    <a:gd name="connsiteY10" fmla="*/ 746090 h 798844"/>
                    <a:gd name="connsiteX11" fmla="*/ 419519 w 424543"/>
                    <a:gd name="connsiteY11" fmla="*/ 793819 h 798844"/>
                    <a:gd name="connsiteX12" fmla="*/ 336620 w 424543"/>
                    <a:gd name="connsiteY12" fmla="*/ 798844 h 798844"/>
                    <a:gd name="connsiteX13" fmla="*/ 298939 w 424543"/>
                    <a:gd name="connsiteY13" fmla="*/ 720969 h 798844"/>
                    <a:gd name="connsiteX14" fmla="*/ 296427 w 424543"/>
                    <a:gd name="connsiteY14" fmla="*/ 670727 h 798844"/>
                    <a:gd name="connsiteX15" fmla="*/ 291403 w 424543"/>
                    <a:gd name="connsiteY15" fmla="*/ 610437 h 798844"/>
                    <a:gd name="connsiteX16" fmla="*/ 190919 w 424543"/>
                    <a:gd name="connsiteY16" fmla="*/ 610437 h 798844"/>
                    <a:gd name="connsiteX17" fmla="*/ 135653 w 424543"/>
                    <a:gd name="connsiteY17" fmla="*/ 572756 h 798844"/>
                    <a:gd name="connsiteX18" fmla="*/ 62803 w 424543"/>
                    <a:gd name="connsiteY18" fmla="*/ 565219 h 798844"/>
                    <a:gd name="connsiteX19" fmla="*/ 17585 w 424543"/>
                    <a:gd name="connsiteY19" fmla="*/ 520002 h 798844"/>
                    <a:gd name="connsiteX20" fmla="*/ 0 w 424543"/>
                    <a:gd name="connsiteY20" fmla="*/ 454688 h 798844"/>
                    <a:gd name="connsiteX21" fmla="*/ 5025 w 424543"/>
                    <a:gd name="connsiteY21" fmla="*/ 391885 h 798844"/>
                    <a:gd name="connsiteX22" fmla="*/ 10049 w 424543"/>
                    <a:gd name="connsiteY22" fmla="*/ 339132 h 798844"/>
                    <a:gd name="connsiteX23" fmla="*/ 47730 w 424543"/>
                    <a:gd name="connsiteY23" fmla="*/ 316523 h 798844"/>
                    <a:gd name="connsiteX24" fmla="*/ 70339 w 424543"/>
                    <a:gd name="connsiteY24" fmla="*/ 283866 h 798844"/>
                    <a:gd name="connsiteX25" fmla="*/ 72851 w 424543"/>
                    <a:gd name="connsiteY25" fmla="*/ 246184 h 798844"/>
                    <a:gd name="connsiteX26" fmla="*/ 90436 w 424543"/>
                    <a:gd name="connsiteY26" fmla="*/ 150725 h 798844"/>
                    <a:gd name="connsiteX0" fmla="*/ 90436 w 424543"/>
                    <a:gd name="connsiteY0" fmla="*/ 170822 h 818941"/>
                    <a:gd name="connsiteX1" fmla="*/ 85411 w 424543"/>
                    <a:gd name="connsiteY1" fmla="*/ 47730 h 818941"/>
                    <a:gd name="connsiteX2" fmla="*/ 110532 w 424543"/>
                    <a:gd name="connsiteY2" fmla="*/ 25121 h 818941"/>
                    <a:gd name="connsiteX3" fmla="*/ 226088 w 424543"/>
                    <a:gd name="connsiteY3" fmla="*/ 0 h 818941"/>
                    <a:gd name="connsiteX4" fmla="*/ 351693 w 424543"/>
                    <a:gd name="connsiteY4" fmla="*/ 20097 h 818941"/>
                    <a:gd name="connsiteX5" fmla="*/ 364253 w 424543"/>
                    <a:gd name="connsiteY5" fmla="*/ 62802 h 818941"/>
                    <a:gd name="connsiteX6" fmla="*/ 381838 w 424543"/>
                    <a:gd name="connsiteY6" fmla="*/ 301450 h 818941"/>
                    <a:gd name="connsiteX7" fmla="*/ 417007 w 424543"/>
                    <a:gd name="connsiteY7" fmla="*/ 404446 h 818941"/>
                    <a:gd name="connsiteX8" fmla="*/ 424543 w 424543"/>
                    <a:gd name="connsiteY8" fmla="*/ 557683 h 818941"/>
                    <a:gd name="connsiteX9" fmla="*/ 419519 w 424543"/>
                    <a:gd name="connsiteY9" fmla="*/ 630534 h 818941"/>
                    <a:gd name="connsiteX10" fmla="*/ 424543 w 424543"/>
                    <a:gd name="connsiteY10" fmla="*/ 766187 h 818941"/>
                    <a:gd name="connsiteX11" fmla="*/ 419519 w 424543"/>
                    <a:gd name="connsiteY11" fmla="*/ 813916 h 818941"/>
                    <a:gd name="connsiteX12" fmla="*/ 336620 w 424543"/>
                    <a:gd name="connsiteY12" fmla="*/ 818941 h 818941"/>
                    <a:gd name="connsiteX13" fmla="*/ 298939 w 424543"/>
                    <a:gd name="connsiteY13" fmla="*/ 741066 h 818941"/>
                    <a:gd name="connsiteX14" fmla="*/ 296427 w 424543"/>
                    <a:gd name="connsiteY14" fmla="*/ 690824 h 818941"/>
                    <a:gd name="connsiteX15" fmla="*/ 291403 w 424543"/>
                    <a:gd name="connsiteY15" fmla="*/ 630534 h 818941"/>
                    <a:gd name="connsiteX16" fmla="*/ 190919 w 424543"/>
                    <a:gd name="connsiteY16" fmla="*/ 630534 h 818941"/>
                    <a:gd name="connsiteX17" fmla="*/ 135653 w 424543"/>
                    <a:gd name="connsiteY17" fmla="*/ 592853 h 818941"/>
                    <a:gd name="connsiteX18" fmla="*/ 62803 w 424543"/>
                    <a:gd name="connsiteY18" fmla="*/ 585316 h 818941"/>
                    <a:gd name="connsiteX19" fmla="*/ 17585 w 424543"/>
                    <a:gd name="connsiteY19" fmla="*/ 540099 h 818941"/>
                    <a:gd name="connsiteX20" fmla="*/ 0 w 424543"/>
                    <a:gd name="connsiteY20" fmla="*/ 474785 h 818941"/>
                    <a:gd name="connsiteX21" fmla="*/ 5025 w 424543"/>
                    <a:gd name="connsiteY21" fmla="*/ 411982 h 818941"/>
                    <a:gd name="connsiteX22" fmla="*/ 10049 w 424543"/>
                    <a:gd name="connsiteY22" fmla="*/ 359229 h 818941"/>
                    <a:gd name="connsiteX23" fmla="*/ 47730 w 424543"/>
                    <a:gd name="connsiteY23" fmla="*/ 336620 h 818941"/>
                    <a:gd name="connsiteX24" fmla="*/ 70339 w 424543"/>
                    <a:gd name="connsiteY24" fmla="*/ 303963 h 818941"/>
                    <a:gd name="connsiteX25" fmla="*/ 72851 w 424543"/>
                    <a:gd name="connsiteY25" fmla="*/ 266281 h 818941"/>
                    <a:gd name="connsiteX26" fmla="*/ 90436 w 424543"/>
                    <a:gd name="connsiteY26" fmla="*/ 170822 h 818941"/>
                    <a:gd name="connsiteX0" fmla="*/ 90436 w 424543"/>
                    <a:gd name="connsiteY0" fmla="*/ 170822 h 818941"/>
                    <a:gd name="connsiteX1" fmla="*/ 85411 w 424543"/>
                    <a:gd name="connsiteY1" fmla="*/ 47730 h 818941"/>
                    <a:gd name="connsiteX2" fmla="*/ 110532 w 424543"/>
                    <a:gd name="connsiteY2" fmla="*/ 25121 h 818941"/>
                    <a:gd name="connsiteX3" fmla="*/ 226088 w 424543"/>
                    <a:gd name="connsiteY3" fmla="*/ 0 h 818941"/>
                    <a:gd name="connsiteX4" fmla="*/ 341644 w 424543"/>
                    <a:gd name="connsiteY4" fmla="*/ 32657 h 818941"/>
                    <a:gd name="connsiteX5" fmla="*/ 364253 w 424543"/>
                    <a:gd name="connsiteY5" fmla="*/ 62802 h 818941"/>
                    <a:gd name="connsiteX6" fmla="*/ 381838 w 424543"/>
                    <a:gd name="connsiteY6" fmla="*/ 301450 h 818941"/>
                    <a:gd name="connsiteX7" fmla="*/ 417007 w 424543"/>
                    <a:gd name="connsiteY7" fmla="*/ 404446 h 818941"/>
                    <a:gd name="connsiteX8" fmla="*/ 424543 w 424543"/>
                    <a:gd name="connsiteY8" fmla="*/ 557683 h 818941"/>
                    <a:gd name="connsiteX9" fmla="*/ 419519 w 424543"/>
                    <a:gd name="connsiteY9" fmla="*/ 630534 h 818941"/>
                    <a:gd name="connsiteX10" fmla="*/ 424543 w 424543"/>
                    <a:gd name="connsiteY10" fmla="*/ 766187 h 818941"/>
                    <a:gd name="connsiteX11" fmla="*/ 419519 w 424543"/>
                    <a:gd name="connsiteY11" fmla="*/ 813916 h 818941"/>
                    <a:gd name="connsiteX12" fmla="*/ 336620 w 424543"/>
                    <a:gd name="connsiteY12" fmla="*/ 818941 h 818941"/>
                    <a:gd name="connsiteX13" fmla="*/ 298939 w 424543"/>
                    <a:gd name="connsiteY13" fmla="*/ 741066 h 818941"/>
                    <a:gd name="connsiteX14" fmla="*/ 296427 w 424543"/>
                    <a:gd name="connsiteY14" fmla="*/ 690824 h 818941"/>
                    <a:gd name="connsiteX15" fmla="*/ 291403 w 424543"/>
                    <a:gd name="connsiteY15" fmla="*/ 630534 h 818941"/>
                    <a:gd name="connsiteX16" fmla="*/ 190919 w 424543"/>
                    <a:gd name="connsiteY16" fmla="*/ 630534 h 818941"/>
                    <a:gd name="connsiteX17" fmla="*/ 135653 w 424543"/>
                    <a:gd name="connsiteY17" fmla="*/ 592853 h 818941"/>
                    <a:gd name="connsiteX18" fmla="*/ 62803 w 424543"/>
                    <a:gd name="connsiteY18" fmla="*/ 585316 h 818941"/>
                    <a:gd name="connsiteX19" fmla="*/ 17585 w 424543"/>
                    <a:gd name="connsiteY19" fmla="*/ 540099 h 818941"/>
                    <a:gd name="connsiteX20" fmla="*/ 0 w 424543"/>
                    <a:gd name="connsiteY20" fmla="*/ 474785 h 818941"/>
                    <a:gd name="connsiteX21" fmla="*/ 5025 w 424543"/>
                    <a:gd name="connsiteY21" fmla="*/ 411982 h 818941"/>
                    <a:gd name="connsiteX22" fmla="*/ 10049 w 424543"/>
                    <a:gd name="connsiteY22" fmla="*/ 359229 h 818941"/>
                    <a:gd name="connsiteX23" fmla="*/ 47730 w 424543"/>
                    <a:gd name="connsiteY23" fmla="*/ 336620 h 818941"/>
                    <a:gd name="connsiteX24" fmla="*/ 70339 w 424543"/>
                    <a:gd name="connsiteY24" fmla="*/ 303963 h 818941"/>
                    <a:gd name="connsiteX25" fmla="*/ 72851 w 424543"/>
                    <a:gd name="connsiteY25" fmla="*/ 266281 h 818941"/>
                    <a:gd name="connsiteX26" fmla="*/ 90436 w 424543"/>
                    <a:gd name="connsiteY26" fmla="*/ 170822 h 818941"/>
                    <a:gd name="connsiteX0" fmla="*/ 90436 w 424543"/>
                    <a:gd name="connsiteY0" fmla="*/ 170822 h 818941"/>
                    <a:gd name="connsiteX1" fmla="*/ 85411 w 424543"/>
                    <a:gd name="connsiteY1" fmla="*/ 47730 h 818941"/>
                    <a:gd name="connsiteX2" fmla="*/ 110532 w 424543"/>
                    <a:gd name="connsiteY2" fmla="*/ 25121 h 818941"/>
                    <a:gd name="connsiteX3" fmla="*/ 226088 w 424543"/>
                    <a:gd name="connsiteY3" fmla="*/ 0 h 818941"/>
                    <a:gd name="connsiteX4" fmla="*/ 341644 w 424543"/>
                    <a:gd name="connsiteY4" fmla="*/ 32657 h 818941"/>
                    <a:gd name="connsiteX5" fmla="*/ 356717 w 424543"/>
                    <a:gd name="connsiteY5" fmla="*/ 82899 h 818941"/>
                    <a:gd name="connsiteX6" fmla="*/ 381838 w 424543"/>
                    <a:gd name="connsiteY6" fmla="*/ 301450 h 818941"/>
                    <a:gd name="connsiteX7" fmla="*/ 417007 w 424543"/>
                    <a:gd name="connsiteY7" fmla="*/ 404446 h 818941"/>
                    <a:gd name="connsiteX8" fmla="*/ 424543 w 424543"/>
                    <a:gd name="connsiteY8" fmla="*/ 557683 h 818941"/>
                    <a:gd name="connsiteX9" fmla="*/ 419519 w 424543"/>
                    <a:gd name="connsiteY9" fmla="*/ 630534 h 818941"/>
                    <a:gd name="connsiteX10" fmla="*/ 424543 w 424543"/>
                    <a:gd name="connsiteY10" fmla="*/ 766187 h 818941"/>
                    <a:gd name="connsiteX11" fmla="*/ 419519 w 424543"/>
                    <a:gd name="connsiteY11" fmla="*/ 813916 h 818941"/>
                    <a:gd name="connsiteX12" fmla="*/ 336620 w 424543"/>
                    <a:gd name="connsiteY12" fmla="*/ 818941 h 818941"/>
                    <a:gd name="connsiteX13" fmla="*/ 298939 w 424543"/>
                    <a:gd name="connsiteY13" fmla="*/ 741066 h 818941"/>
                    <a:gd name="connsiteX14" fmla="*/ 296427 w 424543"/>
                    <a:gd name="connsiteY14" fmla="*/ 690824 h 818941"/>
                    <a:gd name="connsiteX15" fmla="*/ 291403 w 424543"/>
                    <a:gd name="connsiteY15" fmla="*/ 630534 h 818941"/>
                    <a:gd name="connsiteX16" fmla="*/ 190919 w 424543"/>
                    <a:gd name="connsiteY16" fmla="*/ 630534 h 818941"/>
                    <a:gd name="connsiteX17" fmla="*/ 135653 w 424543"/>
                    <a:gd name="connsiteY17" fmla="*/ 592853 h 818941"/>
                    <a:gd name="connsiteX18" fmla="*/ 62803 w 424543"/>
                    <a:gd name="connsiteY18" fmla="*/ 585316 h 818941"/>
                    <a:gd name="connsiteX19" fmla="*/ 17585 w 424543"/>
                    <a:gd name="connsiteY19" fmla="*/ 540099 h 818941"/>
                    <a:gd name="connsiteX20" fmla="*/ 0 w 424543"/>
                    <a:gd name="connsiteY20" fmla="*/ 474785 h 818941"/>
                    <a:gd name="connsiteX21" fmla="*/ 5025 w 424543"/>
                    <a:gd name="connsiteY21" fmla="*/ 411982 h 818941"/>
                    <a:gd name="connsiteX22" fmla="*/ 10049 w 424543"/>
                    <a:gd name="connsiteY22" fmla="*/ 359229 h 818941"/>
                    <a:gd name="connsiteX23" fmla="*/ 47730 w 424543"/>
                    <a:gd name="connsiteY23" fmla="*/ 336620 h 818941"/>
                    <a:gd name="connsiteX24" fmla="*/ 70339 w 424543"/>
                    <a:gd name="connsiteY24" fmla="*/ 303963 h 818941"/>
                    <a:gd name="connsiteX25" fmla="*/ 72851 w 424543"/>
                    <a:gd name="connsiteY25" fmla="*/ 266281 h 818941"/>
                    <a:gd name="connsiteX26" fmla="*/ 90436 w 424543"/>
                    <a:gd name="connsiteY26" fmla="*/ 170822 h 81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4543" h="818941">
                      <a:moveTo>
                        <a:pt x="90436" y="170822"/>
                      </a:moveTo>
                      <a:lnTo>
                        <a:pt x="85411" y="47730"/>
                      </a:lnTo>
                      <a:lnTo>
                        <a:pt x="110532" y="25121"/>
                      </a:lnTo>
                      <a:lnTo>
                        <a:pt x="226088" y="0"/>
                      </a:lnTo>
                      <a:lnTo>
                        <a:pt x="341644" y="32657"/>
                      </a:lnTo>
                      <a:lnTo>
                        <a:pt x="356717" y="82899"/>
                      </a:lnTo>
                      <a:lnTo>
                        <a:pt x="381838" y="301450"/>
                      </a:lnTo>
                      <a:lnTo>
                        <a:pt x="417007" y="404446"/>
                      </a:lnTo>
                      <a:lnTo>
                        <a:pt x="424543" y="557683"/>
                      </a:lnTo>
                      <a:lnTo>
                        <a:pt x="419519" y="630534"/>
                      </a:lnTo>
                      <a:lnTo>
                        <a:pt x="424543" y="766187"/>
                      </a:lnTo>
                      <a:lnTo>
                        <a:pt x="419519" y="813916"/>
                      </a:lnTo>
                      <a:lnTo>
                        <a:pt x="336620" y="818941"/>
                      </a:lnTo>
                      <a:lnTo>
                        <a:pt x="298939" y="741066"/>
                      </a:lnTo>
                      <a:lnTo>
                        <a:pt x="296427" y="690824"/>
                      </a:lnTo>
                      <a:lnTo>
                        <a:pt x="291403" y="630534"/>
                      </a:lnTo>
                      <a:lnTo>
                        <a:pt x="190919" y="630534"/>
                      </a:lnTo>
                      <a:lnTo>
                        <a:pt x="135653" y="592853"/>
                      </a:lnTo>
                      <a:lnTo>
                        <a:pt x="62803" y="585316"/>
                      </a:lnTo>
                      <a:lnTo>
                        <a:pt x="17585" y="540099"/>
                      </a:lnTo>
                      <a:lnTo>
                        <a:pt x="0" y="474785"/>
                      </a:lnTo>
                      <a:lnTo>
                        <a:pt x="5025" y="411982"/>
                      </a:lnTo>
                      <a:lnTo>
                        <a:pt x="10049" y="359229"/>
                      </a:lnTo>
                      <a:lnTo>
                        <a:pt x="47730" y="336620"/>
                      </a:lnTo>
                      <a:lnTo>
                        <a:pt x="70339" y="303963"/>
                      </a:lnTo>
                      <a:lnTo>
                        <a:pt x="72851" y="266281"/>
                      </a:lnTo>
                      <a:lnTo>
                        <a:pt x="90436" y="170822"/>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49"/>
                </a:p>
              </p:txBody>
            </p:sp>
          </p:grpSp>
          <p:sp>
            <p:nvSpPr>
              <p:cNvPr id="40" name="テキスト ボックス 2">
                <a:extLst>
                  <a:ext uri="{FF2B5EF4-FFF2-40B4-BE49-F238E27FC236}">
                    <a16:creationId xmlns:a16="http://schemas.microsoft.com/office/drawing/2014/main" id="{551D251A-FF0B-13BE-1F90-4BB16AA29935}"/>
                  </a:ext>
                </a:extLst>
              </p:cNvPr>
              <p:cNvSpPr txBox="1">
                <a:spLocks noChangeArrowheads="1"/>
              </p:cNvSpPr>
              <p:nvPr/>
            </p:nvSpPr>
            <p:spPr bwMode="auto">
              <a:xfrm>
                <a:off x="4382935" y="1358279"/>
                <a:ext cx="1905303" cy="206782"/>
              </a:xfrm>
              <a:prstGeom prst="rect">
                <a:avLst/>
              </a:prstGeom>
              <a:noFill/>
              <a:ln w="9525">
                <a:noFill/>
                <a:miter lim="800000"/>
                <a:headEnd/>
                <a:tailEnd/>
              </a:ln>
            </p:spPr>
            <p:txBody>
              <a:bodyPr rot="0" vert="horz" wrap="square" lIns="68580" tIns="34291" rIns="68580" bIns="34291" anchor="t" anchorCtr="0">
                <a:noAutofit/>
              </a:bodyPr>
              <a:lstStyle/>
              <a:p>
                <a:pPr marL="457198" indent="-457198" algn="just"/>
                <a:r>
                  <a:rPr lang="ja-JP" altLang="en-US" sz="749" kern="100" dirty="0">
                    <a:latin typeface="游明朝" panose="02020400000000000000" pitchFamily="18" charset="-128"/>
                    <a:ea typeface="07やさしさゴシック手書き" panose="02000600000000000000"/>
                    <a:cs typeface="Times New Roman" panose="02020603050405020304" pitchFamily="18" charset="0"/>
                  </a:rPr>
                  <a:t>２階　　南西諸島の海</a:t>
                </a:r>
              </a:p>
            </p:txBody>
          </p:sp>
        </p:grpSp>
      </p:grpSp>
      <p:sp>
        <p:nvSpPr>
          <p:cNvPr id="46" name="テキスト ボックス 45">
            <a:extLst>
              <a:ext uri="{FF2B5EF4-FFF2-40B4-BE49-F238E27FC236}">
                <a16:creationId xmlns:a16="http://schemas.microsoft.com/office/drawing/2014/main" id="{9A6AF2DC-B9B6-CA2C-529A-66AE26D22095}"/>
              </a:ext>
            </a:extLst>
          </p:cNvPr>
          <p:cNvSpPr txBox="1"/>
          <p:nvPr/>
        </p:nvSpPr>
        <p:spPr>
          <a:xfrm>
            <a:off x="2246999" y="1242015"/>
            <a:ext cx="670623" cy="186504"/>
          </a:xfrm>
          <a:prstGeom prst="rect">
            <a:avLst/>
          </a:prstGeom>
          <a:noFill/>
        </p:spPr>
        <p:txBody>
          <a:bodyPr wrap="square" rtlCol="0">
            <a:spAutoFit/>
          </a:bodyPr>
          <a:lstStyle/>
          <a:p>
            <a:r>
              <a:rPr kumimoji="1" lang="ja-JP" altLang="en-US" sz="600" dirty="0">
                <a:ea typeface="07やさしさゴシック手書き" panose="02000600000000000000"/>
              </a:rPr>
              <a:t>〇をつけよう</a:t>
            </a:r>
          </a:p>
        </p:txBody>
      </p:sp>
      <p:sp>
        <p:nvSpPr>
          <p:cNvPr id="48" name="吹き出し: 角を丸めた四角形 47">
            <a:extLst>
              <a:ext uri="{FF2B5EF4-FFF2-40B4-BE49-F238E27FC236}">
                <a16:creationId xmlns:a16="http://schemas.microsoft.com/office/drawing/2014/main" id="{B1F6BBCC-24DE-6B2F-CA1E-594A16A6F547}"/>
              </a:ext>
            </a:extLst>
          </p:cNvPr>
          <p:cNvSpPr/>
          <p:nvPr/>
        </p:nvSpPr>
        <p:spPr>
          <a:xfrm>
            <a:off x="2300801" y="1245984"/>
            <a:ext cx="550961" cy="141800"/>
          </a:xfrm>
          <a:prstGeom prst="wedgeRoundRectCallout">
            <a:avLst>
              <a:gd name="adj1" fmla="val -33554"/>
              <a:gd name="adj2" fmla="val -114753"/>
              <a:gd name="adj3" fmla="val 16667"/>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661728BD-56BD-5DEF-18BA-068737347060}"/>
              </a:ext>
            </a:extLst>
          </p:cNvPr>
          <p:cNvSpPr txBox="1"/>
          <p:nvPr/>
        </p:nvSpPr>
        <p:spPr>
          <a:xfrm>
            <a:off x="3494439" y="2040928"/>
            <a:ext cx="1264696" cy="184666"/>
          </a:xfrm>
          <a:prstGeom prst="rect">
            <a:avLst/>
          </a:prstGeom>
          <a:noFill/>
        </p:spPr>
        <p:txBody>
          <a:bodyPr wrap="square" rtlCol="0">
            <a:spAutoFit/>
          </a:bodyPr>
          <a:lstStyle/>
          <a:p>
            <a:r>
              <a:rPr kumimoji="1" lang="ja-JP" altLang="en-US" sz="600" dirty="0">
                <a:ea typeface="07やさしさゴシック手書き" panose="02000600000000000000"/>
              </a:rPr>
              <a:t>（☆には同じ言葉が入る）</a:t>
            </a:r>
          </a:p>
        </p:txBody>
      </p:sp>
      <p:sp>
        <p:nvSpPr>
          <p:cNvPr id="54" name="テキスト ボックス 53">
            <a:extLst>
              <a:ext uri="{FF2B5EF4-FFF2-40B4-BE49-F238E27FC236}">
                <a16:creationId xmlns:a16="http://schemas.microsoft.com/office/drawing/2014/main" id="{17EB8EAB-59F1-5894-8044-6AA717C08556}"/>
              </a:ext>
            </a:extLst>
          </p:cNvPr>
          <p:cNvSpPr txBox="1"/>
          <p:nvPr/>
        </p:nvSpPr>
        <p:spPr>
          <a:xfrm>
            <a:off x="1347524" y="93130"/>
            <a:ext cx="3255395" cy="215444"/>
          </a:xfrm>
          <a:prstGeom prst="rect">
            <a:avLst/>
          </a:prstGeom>
          <a:noFill/>
        </p:spPr>
        <p:txBody>
          <a:bodyPr wrap="square" rtlCol="0">
            <a:spAutoFit/>
          </a:bodyPr>
          <a:lstStyle/>
          <a:p>
            <a:r>
              <a:rPr kumimoji="1" lang="ja-JP" altLang="en-US" sz="800" dirty="0">
                <a:ea typeface="07やさしさゴシック手書き" panose="02000600000000000000"/>
              </a:rPr>
              <a:t>講座の前に、見学しながら記入しておこう</a:t>
            </a:r>
          </a:p>
        </p:txBody>
      </p:sp>
      <p:sp>
        <p:nvSpPr>
          <p:cNvPr id="5" name="テキスト ボックス 4">
            <a:extLst>
              <a:ext uri="{FF2B5EF4-FFF2-40B4-BE49-F238E27FC236}">
                <a16:creationId xmlns:a16="http://schemas.microsoft.com/office/drawing/2014/main" id="{641FE760-DCA7-EA52-B4CD-C102E54D7AA9}"/>
              </a:ext>
            </a:extLst>
          </p:cNvPr>
          <p:cNvSpPr txBox="1"/>
          <p:nvPr/>
        </p:nvSpPr>
        <p:spPr>
          <a:xfrm>
            <a:off x="814582" y="354117"/>
            <a:ext cx="3362415" cy="369332"/>
          </a:xfrm>
          <a:prstGeom prst="rect">
            <a:avLst/>
          </a:prstGeom>
          <a:noFill/>
        </p:spPr>
        <p:txBody>
          <a:bodyPr wrap="square">
            <a:spAutoFit/>
          </a:bodyPr>
          <a:lstStyle/>
          <a:p>
            <a:r>
              <a:rPr lang="ja-JP" altLang="en-US" sz="1800" b="1" dirty="0">
                <a:ln w="0"/>
                <a:solidFill>
                  <a:srgbClr val="002060"/>
                </a:solidFill>
                <a:effectLst/>
                <a:latin typeface="HGP創英角ﾎﾟｯﾌﾟ体" panose="040B0A00000000000000" pitchFamily="50" charset="-128"/>
                <a:ea typeface="07やさしさゴシック手書き" panose="02000600000000000000"/>
              </a:rPr>
              <a:t>いおワールドかごしま水族館 </a:t>
            </a:r>
            <a:endParaRPr lang="ja-JP" altLang="en-US" b="1" dirty="0">
              <a:ln w="0"/>
              <a:solidFill>
                <a:srgbClr val="002060"/>
              </a:solidFill>
              <a:effectLst/>
              <a:ea typeface="07やさしさゴシック手書き" panose="02000600000000000000"/>
            </a:endParaRPr>
          </a:p>
        </p:txBody>
      </p:sp>
      <p:sp>
        <p:nvSpPr>
          <p:cNvPr id="6" name="テキスト ボックス 5">
            <a:extLst>
              <a:ext uri="{FF2B5EF4-FFF2-40B4-BE49-F238E27FC236}">
                <a16:creationId xmlns:a16="http://schemas.microsoft.com/office/drawing/2014/main" id="{463AED36-FFF5-3A8F-A329-A640A2AFD1D8}"/>
              </a:ext>
            </a:extLst>
          </p:cNvPr>
          <p:cNvSpPr txBox="1"/>
          <p:nvPr/>
        </p:nvSpPr>
        <p:spPr>
          <a:xfrm>
            <a:off x="5568168" y="389121"/>
            <a:ext cx="2554512" cy="369332"/>
          </a:xfrm>
          <a:prstGeom prst="rect">
            <a:avLst/>
          </a:prstGeom>
          <a:noFill/>
        </p:spPr>
        <p:txBody>
          <a:bodyPr wrap="square">
            <a:spAutoFit/>
          </a:bodyPr>
          <a:lstStyle/>
          <a:p>
            <a:r>
              <a:rPr lang="ja-JP" altLang="en-US" sz="1800" b="1" dirty="0">
                <a:ln w="0"/>
                <a:solidFill>
                  <a:srgbClr val="009900"/>
                </a:solidFill>
                <a:effectLst/>
                <a:latin typeface="HGP創英角ﾎﾟｯﾌﾟ体" panose="040B0A00000000000000" pitchFamily="50" charset="-128"/>
                <a:ea typeface="07やさしさゴシック手書き" panose="02000600000000000000"/>
              </a:rPr>
              <a:t>かごしま環境未来館</a:t>
            </a:r>
            <a:endParaRPr lang="ja-JP" altLang="en-US" b="1" dirty="0">
              <a:ln w="0"/>
              <a:solidFill>
                <a:srgbClr val="009900"/>
              </a:solidFill>
              <a:effectLst/>
              <a:ea typeface="07やさしさゴシック手書き" panose="02000600000000000000"/>
            </a:endParaRPr>
          </a:p>
        </p:txBody>
      </p:sp>
      <p:pic>
        <p:nvPicPr>
          <p:cNvPr id="9" name="図 8" descr="テーブル が含まれている画像&#10;&#10;自動的に生成された説明">
            <a:extLst>
              <a:ext uri="{FF2B5EF4-FFF2-40B4-BE49-F238E27FC236}">
                <a16:creationId xmlns:a16="http://schemas.microsoft.com/office/drawing/2014/main" id="{AE294EAE-69E5-973D-E890-E0AB80CEA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539" y="2828625"/>
            <a:ext cx="2494049" cy="1685052"/>
          </a:xfrm>
          <a:prstGeom prst="rect">
            <a:avLst/>
          </a:prstGeom>
        </p:spPr>
      </p:pic>
      <p:grpSp>
        <p:nvGrpSpPr>
          <p:cNvPr id="7" name="グループ化 6">
            <a:extLst>
              <a:ext uri="{FF2B5EF4-FFF2-40B4-BE49-F238E27FC236}">
                <a16:creationId xmlns:a16="http://schemas.microsoft.com/office/drawing/2014/main" id="{9FD07852-CEA1-BEC5-43D6-ED2C44BA4BB6}"/>
              </a:ext>
            </a:extLst>
          </p:cNvPr>
          <p:cNvGrpSpPr/>
          <p:nvPr/>
        </p:nvGrpSpPr>
        <p:grpSpPr>
          <a:xfrm>
            <a:off x="4598404" y="3242617"/>
            <a:ext cx="4453404" cy="3441010"/>
            <a:chOff x="4598404" y="3242617"/>
            <a:chExt cx="4453404" cy="3441010"/>
          </a:xfrm>
        </p:grpSpPr>
        <p:grpSp>
          <p:nvGrpSpPr>
            <p:cNvPr id="8" name="グループ化 7">
              <a:extLst>
                <a:ext uri="{FF2B5EF4-FFF2-40B4-BE49-F238E27FC236}">
                  <a16:creationId xmlns:a16="http://schemas.microsoft.com/office/drawing/2014/main" id="{4A7F5A88-F86A-4F5B-8C3C-72752FCD2FA5}"/>
                </a:ext>
              </a:extLst>
            </p:cNvPr>
            <p:cNvGrpSpPr/>
            <p:nvPr/>
          </p:nvGrpSpPr>
          <p:grpSpPr>
            <a:xfrm>
              <a:off x="4606332" y="3242617"/>
              <a:ext cx="4445476" cy="2282406"/>
              <a:chOff x="4606332" y="3242617"/>
              <a:chExt cx="4445476" cy="2282406"/>
            </a:xfrm>
          </p:grpSpPr>
          <p:grpSp>
            <p:nvGrpSpPr>
              <p:cNvPr id="38" name="グループ化 37">
                <a:extLst>
                  <a:ext uri="{FF2B5EF4-FFF2-40B4-BE49-F238E27FC236}">
                    <a16:creationId xmlns:a16="http://schemas.microsoft.com/office/drawing/2014/main" id="{EA317C40-26BB-6785-E3B9-178892CDACA7}"/>
                  </a:ext>
                </a:extLst>
              </p:cNvPr>
              <p:cNvGrpSpPr/>
              <p:nvPr/>
            </p:nvGrpSpPr>
            <p:grpSpPr>
              <a:xfrm>
                <a:off x="6876396" y="3242617"/>
                <a:ext cx="2175412" cy="1544976"/>
                <a:chOff x="6876396" y="3242617"/>
                <a:chExt cx="2175412" cy="1544976"/>
              </a:xfrm>
            </p:grpSpPr>
            <p:sp>
              <p:nvSpPr>
                <p:cNvPr id="62" name="テキスト ボックス 61">
                  <a:extLst>
                    <a:ext uri="{FF2B5EF4-FFF2-40B4-BE49-F238E27FC236}">
                      <a16:creationId xmlns:a16="http://schemas.microsoft.com/office/drawing/2014/main" id="{F2E6477A-7F19-D066-9B86-4D7F4C934A2A}"/>
                    </a:ext>
                  </a:extLst>
                </p:cNvPr>
                <p:cNvSpPr txBox="1"/>
                <p:nvPr/>
              </p:nvSpPr>
              <p:spPr>
                <a:xfrm>
                  <a:off x="6932907" y="3242617"/>
                  <a:ext cx="1726755" cy="492443"/>
                </a:xfrm>
                <a:prstGeom prst="rect">
                  <a:avLst/>
                </a:prstGeom>
                <a:noFill/>
              </p:spPr>
              <p:txBody>
                <a:bodyPr wrap="none" rtlCol="0">
                  <a:spAutoFit/>
                </a:bodyPr>
                <a:lstStyle/>
                <a:p>
                  <a:r>
                    <a:rPr kumimoji="1" lang="en-US" altLang="ja-JP" sz="800" dirty="0">
                      <a:latin typeface="07やさしさゴシック手書き" panose="02000600000000000000" pitchFamily="50" charset="-128"/>
                      <a:ea typeface="07やさしさゴシック手書き" panose="02000600000000000000" pitchFamily="50" charset="-128"/>
                    </a:rPr>
                    <a:t>(</a:t>
                  </a:r>
                  <a:r>
                    <a:rPr kumimoji="1" lang="ja-JP" altLang="en-US" sz="800" dirty="0">
                      <a:latin typeface="07やさしさゴシック手書き" panose="02000600000000000000" pitchFamily="50" charset="-128"/>
                      <a:ea typeface="07やさしさゴシック手書き" panose="02000600000000000000" pitchFamily="50" charset="-128"/>
                    </a:rPr>
                    <a:t>ゾーン</a:t>
                  </a:r>
                  <a:r>
                    <a:rPr kumimoji="1" lang="en-US" altLang="ja-JP" sz="800" dirty="0">
                      <a:latin typeface="07やさしさゴシック手書き" panose="02000600000000000000" pitchFamily="50" charset="-128"/>
                      <a:ea typeface="07やさしさゴシック手書き" panose="02000600000000000000" pitchFamily="50" charset="-128"/>
                    </a:rPr>
                    <a:t>3</a:t>
                  </a:r>
                  <a:r>
                    <a:rPr kumimoji="1" lang="ja-JP" altLang="en-US" sz="800" dirty="0">
                      <a:latin typeface="07やさしさゴシック手書き" panose="02000600000000000000" pitchFamily="50" charset="-128"/>
                      <a:ea typeface="07やさしさゴシック手書き" panose="02000600000000000000" pitchFamily="50" charset="-128"/>
                    </a:rPr>
                    <a:t>　展示を見て考えよう）</a:t>
                  </a:r>
                  <a:endParaRPr kumimoji="1" lang="en-US" altLang="ja-JP" sz="800" dirty="0">
                    <a:latin typeface="07やさしさゴシック手書き" panose="02000600000000000000" pitchFamily="50" charset="-128"/>
                    <a:ea typeface="07やさしさゴシック手書き" panose="02000600000000000000" pitchFamily="50" charset="-128"/>
                  </a:endParaRPr>
                </a:p>
                <a:p>
                  <a:r>
                    <a:rPr kumimoji="1" lang="ja-JP" altLang="en-US" sz="900" dirty="0">
                      <a:latin typeface="07やさしさゴシック手書き" panose="02000600000000000000" pitchFamily="50" charset="-128"/>
                      <a:ea typeface="07やさしさゴシック手書き" panose="02000600000000000000" pitchFamily="50" charset="-128"/>
                    </a:rPr>
                    <a:t>生物多様性を守るために</a:t>
                  </a:r>
                  <a:endParaRPr kumimoji="1" lang="en-US" altLang="ja-JP" sz="900" dirty="0">
                    <a:latin typeface="07やさしさゴシック手書き" panose="02000600000000000000" pitchFamily="50" charset="-128"/>
                    <a:ea typeface="07やさしさゴシック手書き" panose="02000600000000000000" pitchFamily="50" charset="-128"/>
                  </a:endParaRPr>
                </a:p>
                <a:p>
                  <a:r>
                    <a:rPr kumimoji="1" lang="ja-JP" altLang="en-US" sz="900" dirty="0">
                      <a:latin typeface="07やさしさゴシック手書き" panose="02000600000000000000" pitchFamily="50" charset="-128"/>
                      <a:ea typeface="07やさしさゴシック手書き" panose="02000600000000000000" pitchFamily="50" charset="-128"/>
                    </a:rPr>
                    <a:t>私たちにできることは？</a:t>
                  </a:r>
                </a:p>
              </p:txBody>
            </p:sp>
            <p:sp>
              <p:nvSpPr>
                <p:cNvPr id="63" name="四角形: 角を丸くする 62">
                  <a:extLst>
                    <a:ext uri="{FF2B5EF4-FFF2-40B4-BE49-F238E27FC236}">
                      <a16:creationId xmlns:a16="http://schemas.microsoft.com/office/drawing/2014/main" id="{6938DB34-9A28-F074-8880-52A5B8C9884F}"/>
                    </a:ext>
                  </a:extLst>
                </p:cNvPr>
                <p:cNvSpPr/>
                <p:nvPr/>
              </p:nvSpPr>
              <p:spPr>
                <a:xfrm>
                  <a:off x="6876396" y="3735060"/>
                  <a:ext cx="2175412" cy="1052533"/>
                </a:xfrm>
                <a:prstGeom prst="roundRect">
                  <a:avLst>
                    <a:gd name="adj" fmla="val 4493"/>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3" name="グループ化 42">
                <a:extLst>
                  <a:ext uri="{FF2B5EF4-FFF2-40B4-BE49-F238E27FC236}">
                    <a16:creationId xmlns:a16="http://schemas.microsoft.com/office/drawing/2014/main" id="{762BB524-DF02-5690-D62F-581FE8A82AD8}"/>
                  </a:ext>
                </a:extLst>
              </p:cNvPr>
              <p:cNvGrpSpPr/>
              <p:nvPr/>
            </p:nvGrpSpPr>
            <p:grpSpPr>
              <a:xfrm>
                <a:off x="4606332" y="3242617"/>
                <a:ext cx="2190062" cy="2282406"/>
                <a:chOff x="4606332" y="3242617"/>
                <a:chExt cx="2190062" cy="2282406"/>
              </a:xfrm>
            </p:grpSpPr>
            <p:sp>
              <p:nvSpPr>
                <p:cNvPr id="44" name="テキスト ボックス 43">
                  <a:extLst>
                    <a:ext uri="{FF2B5EF4-FFF2-40B4-BE49-F238E27FC236}">
                      <a16:creationId xmlns:a16="http://schemas.microsoft.com/office/drawing/2014/main" id="{0350D8F5-A10B-7E14-5007-0DBA6995EB9A}"/>
                    </a:ext>
                  </a:extLst>
                </p:cNvPr>
                <p:cNvSpPr txBox="1"/>
                <p:nvPr/>
              </p:nvSpPr>
              <p:spPr>
                <a:xfrm>
                  <a:off x="4651588" y="3242617"/>
                  <a:ext cx="1919115" cy="215444"/>
                </a:xfrm>
                <a:prstGeom prst="rect">
                  <a:avLst/>
                </a:prstGeom>
                <a:noFill/>
              </p:spPr>
              <p:txBody>
                <a:bodyPr wrap="none" rtlCol="0">
                  <a:spAutoFit/>
                </a:bodyPr>
                <a:lstStyle/>
                <a:p>
                  <a:r>
                    <a:rPr kumimoji="1" lang="en-US" altLang="ja-JP" sz="800" dirty="0">
                      <a:latin typeface="07やさしさゴシック手書き" panose="02000600000000000000" pitchFamily="50" charset="-128"/>
                      <a:ea typeface="07やさしさゴシック手書き" panose="02000600000000000000" pitchFamily="50" charset="-128"/>
                    </a:rPr>
                    <a:t>(</a:t>
                  </a:r>
                  <a:r>
                    <a:rPr kumimoji="1" lang="ja-JP" altLang="en-US" sz="800" dirty="0">
                      <a:latin typeface="07やさしさゴシック手書き" panose="02000600000000000000" pitchFamily="50" charset="-128"/>
                      <a:ea typeface="07やさしさゴシック手書き" panose="02000600000000000000" pitchFamily="50" charset="-128"/>
                    </a:rPr>
                    <a:t>ゾーン２ 床の写真を見て考えよう）</a:t>
                  </a:r>
                  <a:endParaRPr kumimoji="1" lang="en-US" altLang="ja-JP" sz="800" dirty="0">
                    <a:latin typeface="07やさしさゴシック手書き" panose="02000600000000000000" pitchFamily="50" charset="-128"/>
                    <a:ea typeface="07やさしさゴシック手書き" panose="02000600000000000000" pitchFamily="50" charset="-128"/>
                  </a:endParaRPr>
                </a:p>
              </p:txBody>
            </p:sp>
            <p:grpSp>
              <p:nvGrpSpPr>
                <p:cNvPr id="47" name="グループ化 46">
                  <a:extLst>
                    <a:ext uri="{FF2B5EF4-FFF2-40B4-BE49-F238E27FC236}">
                      <a16:creationId xmlns:a16="http://schemas.microsoft.com/office/drawing/2014/main" id="{4859F296-1679-163C-8B37-48DBE62F2075}"/>
                    </a:ext>
                  </a:extLst>
                </p:cNvPr>
                <p:cNvGrpSpPr/>
                <p:nvPr/>
              </p:nvGrpSpPr>
              <p:grpSpPr>
                <a:xfrm>
                  <a:off x="4606332" y="3443892"/>
                  <a:ext cx="2190062" cy="2081131"/>
                  <a:chOff x="4606334" y="3443892"/>
                  <a:chExt cx="2260142" cy="2081131"/>
                </a:xfrm>
              </p:grpSpPr>
              <p:grpSp>
                <p:nvGrpSpPr>
                  <p:cNvPr id="49" name="グループ化 48">
                    <a:extLst>
                      <a:ext uri="{FF2B5EF4-FFF2-40B4-BE49-F238E27FC236}">
                        <a16:creationId xmlns:a16="http://schemas.microsoft.com/office/drawing/2014/main" id="{F4D205FE-6FFC-E2EA-2A5A-415DB53A06B5}"/>
                      </a:ext>
                    </a:extLst>
                  </p:cNvPr>
                  <p:cNvGrpSpPr/>
                  <p:nvPr/>
                </p:nvGrpSpPr>
                <p:grpSpPr>
                  <a:xfrm>
                    <a:off x="4606334" y="3443892"/>
                    <a:ext cx="2260142" cy="2078590"/>
                    <a:chOff x="4554056" y="3678780"/>
                    <a:chExt cx="2154568" cy="2078590"/>
                  </a:xfrm>
                </p:grpSpPr>
                <p:grpSp>
                  <p:nvGrpSpPr>
                    <p:cNvPr id="52" name="グループ化 51">
                      <a:extLst>
                        <a:ext uri="{FF2B5EF4-FFF2-40B4-BE49-F238E27FC236}">
                          <a16:creationId xmlns:a16="http://schemas.microsoft.com/office/drawing/2014/main" id="{ED68C519-A4A3-C245-8863-4D5EB08F1725}"/>
                        </a:ext>
                      </a:extLst>
                    </p:cNvPr>
                    <p:cNvGrpSpPr/>
                    <p:nvPr/>
                  </p:nvGrpSpPr>
                  <p:grpSpPr>
                    <a:xfrm>
                      <a:off x="4554056" y="3678780"/>
                      <a:ext cx="2154568" cy="2078590"/>
                      <a:chOff x="4759134" y="3693069"/>
                      <a:chExt cx="1810516" cy="2078590"/>
                    </a:xfrm>
                  </p:grpSpPr>
                  <p:sp>
                    <p:nvSpPr>
                      <p:cNvPr id="56" name="正方形/長方形 55">
                        <a:extLst>
                          <a:ext uri="{FF2B5EF4-FFF2-40B4-BE49-F238E27FC236}">
                            <a16:creationId xmlns:a16="http://schemas.microsoft.com/office/drawing/2014/main" id="{557977FE-5DAE-9262-1618-7B4A1A3A8B9B}"/>
                          </a:ext>
                        </a:extLst>
                      </p:cNvPr>
                      <p:cNvSpPr/>
                      <p:nvPr/>
                    </p:nvSpPr>
                    <p:spPr>
                      <a:xfrm>
                        <a:off x="4759134" y="3693069"/>
                        <a:ext cx="1810516" cy="346696"/>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365E6AD0-9F71-7F97-844C-F7D0590D7945}"/>
                          </a:ext>
                        </a:extLst>
                      </p:cNvPr>
                      <p:cNvSpPr/>
                      <p:nvPr/>
                    </p:nvSpPr>
                    <p:spPr>
                      <a:xfrm>
                        <a:off x="4759134" y="4039448"/>
                        <a:ext cx="1810516" cy="346696"/>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57F9EAA4-1831-9EA7-F668-36A1C4A43754}"/>
                          </a:ext>
                        </a:extLst>
                      </p:cNvPr>
                      <p:cNvSpPr/>
                      <p:nvPr/>
                    </p:nvSpPr>
                    <p:spPr>
                      <a:xfrm>
                        <a:off x="4759134" y="4385827"/>
                        <a:ext cx="1810516" cy="346696"/>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0DC40070-12CE-3EE6-5465-67280C16ADA5}"/>
                          </a:ext>
                        </a:extLst>
                      </p:cNvPr>
                      <p:cNvSpPr/>
                      <p:nvPr/>
                    </p:nvSpPr>
                    <p:spPr>
                      <a:xfrm>
                        <a:off x="4759134" y="4732206"/>
                        <a:ext cx="1810516" cy="346696"/>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0C221E6B-34D7-45E1-C0CC-D4EC6BC33EAF}"/>
                          </a:ext>
                        </a:extLst>
                      </p:cNvPr>
                      <p:cNvSpPr/>
                      <p:nvPr/>
                    </p:nvSpPr>
                    <p:spPr>
                      <a:xfrm>
                        <a:off x="4759134" y="5078585"/>
                        <a:ext cx="1810516" cy="346696"/>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8D14B1C2-2393-72DF-8B9D-85A485D3CCBD}"/>
                          </a:ext>
                        </a:extLst>
                      </p:cNvPr>
                      <p:cNvSpPr/>
                      <p:nvPr/>
                    </p:nvSpPr>
                    <p:spPr>
                      <a:xfrm>
                        <a:off x="4759134" y="5424963"/>
                        <a:ext cx="1810516" cy="346696"/>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a:extLst>
                        <a:ext uri="{FF2B5EF4-FFF2-40B4-BE49-F238E27FC236}">
                          <a16:creationId xmlns:a16="http://schemas.microsoft.com/office/drawing/2014/main" id="{B46F6D23-77FF-384B-3DB1-F5B09BD5C0F4}"/>
                        </a:ext>
                      </a:extLst>
                    </p:cNvPr>
                    <p:cNvSpPr txBox="1"/>
                    <p:nvPr/>
                  </p:nvSpPr>
                  <p:spPr>
                    <a:xfrm>
                      <a:off x="4644391" y="3686626"/>
                      <a:ext cx="888179" cy="338554"/>
                    </a:xfrm>
                    <a:prstGeom prst="rect">
                      <a:avLst/>
                    </a:prstGeom>
                    <a:noFill/>
                  </p:spPr>
                  <p:txBody>
                    <a:bodyPr wrap="none" rtlCol="0">
                      <a:spAutoFit/>
                    </a:bodyPr>
                    <a:lstStyle/>
                    <a:p>
                      <a:r>
                        <a:rPr kumimoji="1" lang="ja-JP" altLang="en-US" sz="800" dirty="0">
                          <a:latin typeface="07やさしさゴシック手書き" panose="02000600000000000000" pitchFamily="50" charset="-128"/>
                          <a:ea typeface="07やさしさゴシック手書き" panose="02000600000000000000" pitchFamily="50" charset="-128"/>
                        </a:rPr>
                        <a:t>生物多様性が</a:t>
                      </a:r>
                      <a:endParaRPr kumimoji="1" lang="en-US" altLang="ja-JP" sz="800" dirty="0">
                        <a:latin typeface="07やさしさゴシック手書き" panose="02000600000000000000" pitchFamily="50" charset="-128"/>
                        <a:ea typeface="07やさしさゴシック手書き" panose="02000600000000000000" pitchFamily="50" charset="-128"/>
                      </a:endParaRPr>
                    </a:p>
                    <a:p>
                      <a:r>
                        <a:rPr kumimoji="1" lang="ja-JP" altLang="en-US" sz="800" dirty="0">
                          <a:latin typeface="07やさしさゴシック手書き" panose="02000600000000000000" pitchFamily="50" charset="-128"/>
                          <a:ea typeface="07やさしさゴシック手書き" panose="02000600000000000000" pitchFamily="50" charset="-128"/>
                        </a:rPr>
                        <a:t>損なわれる原因</a:t>
                      </a:r>
                      <a:endParaRPr kumimoji="1" lang="en-US" altLang="ja-JP" sz="800" dirty="0">
                        <a:latin typeface="07やさしさゴシック手書き" panose="02000600000000000000" pitchFamily="50" charset="-128"/>
                        <a:ea typeface="07やさしさゴシック手書き" panose="02000600000000000000" pitchFamily="50" charset="-128"/>
                      </a:endParaRPr>
                    </a:p>
                  </p:txBody>
                </p:sp>
                <p:sp>
                  <p:nvSpPr>
                    <p:cNvPr id="55" name="テキスト ボックス 54">
                      <a:extLst>
                        <a:ext uri="{FF2B5EF4-FFF2-40B4-BE49-F238E27FC236}">
                          <a16:creationId xmlns:a16="http://schemas.microsoft.com/office/drawing/2014/main" id="{51AE780D-71AD-5F16-592F-3DABFBA1C980}"/>
                        </a:ext>
                      </a:extLst>
                    </p:cNvPr>
                    <p:cNvSpPr txBox="1"/>
                    <p:nvPr/>
                  </p:nvSpPr>
                  <p:spPr>
                    <a:xfrm>
                      <a:off x="5715827" y="3755048"/>
                      <a:ext cx="885025" cy="230832"/>
                    </a:xfrm>
                    <a:prstGeom prst="rect">
                      <a:avLst/>
                    </a:prstGeom>
                    <a:noFill/>
                  </p:spPr>
                  <p:txBody>
                    <a:bodyPr wrap="none" rtlCol="0">
                      <a:spAutoFit/>
                    </a:bodyPr>
                    <a:lstStyle/>
                    <a:p>
                      <a:r>
                        <a:rPr kumimoji="1" lang="ja-JP" altLang="en-US" sz="900" dirty="0">
                          <a:latin typeface="07やさしさゴシック手書き" panose="02000600000000000000" pitchFamily="50" charset="-128"/>
                          <a:ea typeface="07やさしさゴシック手書き" panose="02000600000000000000" pitchFamily="50" charset="-128"/>
                        </a:rPr>
                        <a:t>国名 </a:t>
                      </a:r>
                      <a:r>
                        <a:rPr kumimoji="1" lang="ja-JP" altLang="en-US" sz="600" dirty="0">
                          <a:latin typeface="07やさしさゴシック手書き" panose="02000600000000000000" pitchFamily="50" charset="-128"/>
                          <a:ea typeface="07やさしさゴシック手書き" panose="02000600000000000000" pitchFamily="50" charset="-128"/>
                        </a:rPr>
                        <a:t>又は </a:t>
                      </a:r>
                      <a:r>
                        <a:rPr kumimoji="1" lang="ja-JP" altLang="en-US" sz="900" dirty="0">
                          <a:latin typeface="07やさしさゴシック手書き" panose="02000600000000000000" pitchFamily="50" charset="-128"/>
                          <a:ea typeface="07やさしさゴシック手書き" panose="02000600000000000000" pitchFamily="50" charset="-128"/>
                        </a:rPr>
                        <a:t>地名</a:t>
                      </a:r>
                      <a:endParaRPr kumimoji="1" lang="en-US" altLang="ja-JP" sz="900" dirty="0">
                        <a:latin typeface="07やさしさゴシック手書き" panose="02000600000000000000" pitchFamily="50" charset="-128"/>
                        <a:ea typeface="07やさしさゴシック手書き" panose="02000600000000000000" pitchFamily="50" charset="-128"/>
                      </a:endParaRPr>
                    </a:p>
                  </p:txBody>
                </p:sp>
              </p:grpSp>
              <p:cxnSp>
                <p:nvCxnSpPr>
                  <p:cNvPr id="50" name="直線コネクタ 49">
                    <a:extLst>
                      <a:ext uri="{FF2B5EF4-FFF2-40B4-BE49-F238E27FC236}">
                        <a16:creationId xmlns:a16="http://schemas.microsoft.com/office/drawing/2014/main" id="{589E1B83-71DE-26AB-0DD3-EB9D1F01DF90}"/>
                      </a:ext>
                    </a:extLst>
                  </p:cNvPr>
                  <p:cNvCxnSpPr/>
                  <p:nvPr/>
                </p:nvCxnSpPr>
                <p:spPr>
                  <a:xfrm>
                    <a:off x="5744917" y="3446750"/>
                    <a:ext cx="0" cy="20782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0" name="グループ化 9">
              <a:extLst>
                <a:ext uri="{FF2B5EF4-FFF2-40B4-BE49-F238E27FC236}">
                  <a16:creationId xmlns:a16="http://schemas.microsoft.com/office/drawing/2014/main" id="{E8772C0B-0629-5DD8-244F-241340B3635B}"/>
                </a:ext>
              </a:extLst>
            </p:cNvPr>
            <p:cNvGrpSpPr/>
            <p:nvPr/>
          </p:nvGrpSpPr>
          <p:grpSpPr>
            <a:xfrm>
              <a:off x="4598404" y="5618807"/>
              <a:ext cx="2073859" cy="1064820"/>
              <a:chOff x="4598404" y="5618807"/>
              <a:chExt cx="2073859" cy="1064820"/>
            </a:xfrm>
          </p:grpSpPr>
          <p:sp>
            <p:nvSpPr>
              <p:cNvPr id="24" name="四角形: 角を丸くする 23">
                <a:extLst>
                  <a:ext uri="{FF2B5EF4-FFF2-40B4-BE49-F238E27FC236}">
                    <a16:creationId xmlns:a16="http://schemas.microsoft.com/office/drawing/2014/main" id="{CC7370F9-DA78-A5F9-2619-E9B4A1107E89}"/>
                  </a:ext>
                </a:extLst>
              </p:cNvPr>
              <p:cNvSpPr/>
              <p:nvPr/>
            </p:nvSpPr>
            <p:spPr>
              <a:xfrm>
                <a:off x="4602919" y="5810251"/>
                <a:ext cx="2069344" cy="873376"/>
              </a:xfrm>
              <a:prstGeom prst="roundRect">
                <a:avLst>
                  <a:gd name="adj" fmla="val 701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4AD93E9-2D29-68B9-7405-BB99253E0C93}"/>
                  </a:ext>
                </a:extLst>
              </p:cNvPr>
              <p:cNvSpPr txBox="1"/>
              <p:nvPr/>
            </p:nvSpPr>
            <p:spPr>
              <a:xfrm>
                <a:off x="4598404" y="5618807"/>
                <a:ext cx="1353256" cy="215444"/>
              </a:xfrm>
              <a:prstGeom prst="rect">
                <a:avLst/>
              </a:prstGeom>
              <a:noFill/>
            </p:spPr>
            <p:txBody>
              <a:bodyPr wrap="none" rtlCol="0">
                <a:spAutoFit/>
              </a:bodyPr>
              <a:lstStyle/>
              <a:p>
                <a:r>
                  <a:rPr kumimoji="1" lang="en-US" altLang="ja-JP" sz="800" dirty="0">
                    <a:latin typeface="07やさしさゴシック手書き" panose="02000600000000000000" pitchFamily="50" charset="-128"/>
                    <a:ea typeface="07やさしさゴシック手書き" panose="02000600000000000000" pitchFamily="50" charset="-128"/>
                  </a:rPr>
                  <a:t>(</a:t>
                </a:r>
                <a:r>
                  <a:rPr kumimoji="1" lang="ja-JP" altLang="en-US" sz="800" dirty="0">
                    <a:latin typeface="07やさしさゴシック手書き" panose="02000600000000000000" pitchFamily="50" charset="-128"/>
                    <a:ea typeface="07やさしさゴシック手書き" panose="02000600000000000000" pitchFamily="50" charset="-128"/>
                  </a:rPr>
                  <a:t>まとめの時間に書こう）</a:t>
                </a:r>
                <a:endParaRPr kumimoji="1" lang="en-US" altLang="ja-JP" sz="800" dirty="0">
                  <a:latin typeface="07やさしさゴシック手書き" panose="02000600000000000000" pitchFamily="50" charset="-128"/>
                  <a:ea typeface="07やさしさゴシック手書き" panose="02000600000000000000" pitchFamily="50" charset="-128"/>
                </a:endParaRPr>
              </a:p>
            </p:txBody>
          </p:sp>
          <p:sp>
            <p:nvSpPr>
              <p:cNvPr id="37" name="テキスト ボックス 36">
                <a:extLst>
                  <a:ext uri="{FF2B5EF4-FFF2-40B4-BE49-F238E27FC236}">
                    <a16:creationId xmlns:a16="http://schemas.microsoft.com/office/drawing/2014/main" id="{3A28C5D2-4762-9C44-E50D-BE386F768423}"/>
                  </a:ext>
                </a:extLst>
              </p:cNvPr>
              <p:cNvSpPr txBox="1"/>
              <p:nvPr/>
            </p:nvSpPr>
            <p:spPr>
              <a:xfrm>
                <a:off x="4604225" y="5786621"/>
                <a:ext cx="1415772" cy="215444"/>
              </a:xfrm>
              <a:prstGeom prst="rect">
                <a:avLst/>
              </a:prstGeom>
              <a:noFill/>
            </p:spPr>
            <p:txBody>
              <a:bodyPr wrap="none" rtlCol="0">
                <a:spAutoFit/>
              </a:bodyPr>
              <a:lstStyle/>
              <a:p>
                <a:r>
                  <a:rPr kumimoji="1" lang="ja-JP" altLang="en-US" sz="800" dirty="0">
                    <a:latin typeface="07やさしさゴシック手書き" panose="02000600000000000000" pitchFamily="50" charset="-128"/>
                    <a:ea typeface="07やさしさゴシック手書き" panose="02000600000000000000" pitchFamily="50" charset="-128"/>
                  </a:rPr>
                  <a:t>覚えておきたい認証マーク</a:t>
                </a:r>
              </a:p>
            </p:txBody>
          </p:sp>
        </p:grpSp>
      </p:grpSp>
      <p:grpSp>
        <p:nvGrpSpPr>
          <p:cNvPr id="352" name="グループ化 351">
            <a:extLst>
              <a:ext uri="{FF2B5EF4-FFF2-40B4-BE49-F238E27FC236}">
                <a16:creationId xmlns:a16="http://schemas.microsoft.com/office/drawing/2014/main" id="{EFAB2F77-69BD-2DED-CD15-6A2A8492AB73}"/>
              </a:ext>
            </a:extLst>
          </p:cNvPr>
          <p:cNvGrpSpPr/>
          <p:nvPr/>
        </p:nvGrpSpPr>
        <p:grpSpPr>
          <a:xfrm>
            <a:off x="4681145" y="1064902"/>
            <a:ext cx="4413623" cy="5478739"/>
            <a:chOff x="4681145" y="1064902"/>
            <a:chExt cx="4413623" cy="5478739"/>
          </a:xfrm>
        </p:grpSpPr>
        <p:grpSp>
          <p:nvGrpSpPr>
            <p:cNvPr id="353" name="グループ化 352">
              <a:extLst>
                <a:ext uri="{FF2B5EF4-FFF2-40B4-BE49-F238E27FC236}">
                  <a16:creationId xmlns:a16="http://schemas.microsoft.com/office/drawing/2014/main" id="{E0C22D94-39F3-AFFC-B839-18B31373D191}"/>
                </a:ext>
              </a:extLst>
            </p:cNvPr>
            <p:cNvGrpSpPr/>
            <p:nvPr/>
          </p:nvGrpSpPr>
          <p:grpSpPr>
            <a:xfrm>
              <a:off x="4681145" y="1064902"/>
              <a:ext cx="4413623" cy="5478739"/>
              <a:chOff x="4681145" y="1064902"/>
              <a:chExt cx="4413623" cy="5478739"/>
            </a:xfrm>
          </p:grpSpPr>
          <p:grpSp>
            <p:nvGrpSpPr>
              <p:cNvPr id="355" name="グループ化 354">
                <a:extLst>
                  <a:ext uri="{FF2B5EF4-FFF2-40B4-BE49-F238E27FC236}">
                    <a16:creationId xmlns:a16="http://schemas.microsoft.com/office/drawing/2014/main" id="{53466176-9A52-0ACF-3D5F-1E4793BFA5E8}"/>
                  </a:ext>
                </a:extLst>
              </p:cNvPr>
              <p:cNvGrpSpPr/>
              <p:nvPr/>
            </p:nvGrpSpPr>
            <p:grpSpPr>
              <a:xfrm>
                <a:off x="4681145" y="1064902"/>
                <a:ext cx="4413623" cy="5478739"/>
                <a:chOff x="4681145" y="1064902"/>
                <a:chExt cx="4413623" cy="5478739"/>
              </a:xfrm>
            </p:grpSpPr>
            <p:sp>
              <p:nvSpPr>
                <p:cNvPr id="360" name="テキスト ボックス 2">
                  <a:extLst>
                    <a:ext uri="{FF2B5EF4-FFF2-40B4-BE49-F238E27FC236}">
                      <a16:creationId xmlns:a16="http://schemas.microsoft.com/office/drawing/2014/main" id="{8A0A048D-B4B9-E978-5439-F8B7EE934D07}"/>
                    </a:ext>
                  </a:extLst>
                </p:cNvPr>
                <p:cNvSpPr txBox="1">
                  <a:spLocks noChangeArrowheads="1"/>
                </p:cNvSpPr>
                <p:nvPr/>
              </p:nvSpPr>
              <p:spPr bwMode="auto">
                <a:xfrm>
                  <a:off x="4724105" y="1275170"/>
                  <a:ext cx="4370663" cy="1934818"/>
                </a:xfrm>
                <a:prstGeom prst="rect">
                  <a:avLst/>
                </a:prstGeom>
                <a:noFill/>
                <a:ln w="9525">
                  <a:noFill/>
                  <a:miter lim="800000"/>
                  <a:headEnd/>
                  <a:tailEnd/>
                </a:ln>
              </p:spPr>
              <p:txBody>
                <a:bodyPr rot="0" vert="horz" wrap="square" lIns="68580" tIns="34291" rIns="68580" bIns="34291" anchor="t" anchorCtr="0">
                  <a:noAutofit/>
                </a:bodyPr>
                <a:lstStyle/>
                <a:p>
                  <a:pPr marL="457198" indent="-457198">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①　</a:t>
                  </a:r>
                  <a:r>
                    <a:rPr lang="ja-JP" altLang="en-US" sz="900" kern="100" dirty="0">
                      <a:latin typeface="游明朝" panose="02020400000000000000" pitchFamily="18" charset="-128"/>
                      <a:ea typeface="07やさしさゴシック手書き" panose="02000600000000000000"/>
                      <a:cs typeface="Times New Roman" panose="02020603050405020304" pitchFamily="18" charset="0"/>
                    </a:rPr>
                    <a:t>ＺＯＮＥ２の床の写真を見て一番印象に残った写真のタイトルを書こう。</a:t>
                  </a:r>
                  <a:endParaRPr lang="en-US" altLang="ja-JP" sz="900" kern="100" dirty="0">
                    <a:latin typeface="游明朝" panose="02020400000000000000" pitchFamily="18" charset="-128"/>
                    <a:ea typeface="07やさしさゴシック手書き" panose="02000600000000000000"/>
                    <a:cs typeface="Times New Roman" panose="02020603050405020304" pitchFamily="18" charset="0"/>
                  </a:endParaRPr>
                </a:p>
                <a:p>
                  <a:pPr marL="457198" indent="-457198">
                    <a:lnSpc>
                      <a:spcPct val="200000"/>
                    </a:lnSpc>
                  </a:pPr>
                  <a:r>
                    <a:rPr lang="ja-JP" altLang="en-US" sz="900" kern="100" dirty="0">
                      <a:latin typeface="游明朝" panose="02020400000000000000" pitchFamily="18" charset="-128"/>
                      <a:ea typeface="07やさしさゴシック手書き" panose="02000600000000000000"/>
                      <a:cs typeface="Times New Roman" panose="02020603050405020304" pitchFamily="18" charset="0"/>
                    </a:rPr>
                    <a:t>　　　</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marL="457198" indent="-457198">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②　</a:t>
                  </a: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1</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年間に海へ流入しているプラスチックの推定量は</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年間　　　　　　　　　　トンにものぼります。</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dist"/>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③　世界の平均気温が＋</a:t>
                  </a: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2</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℃上がった場合　　　　　　　　　が増えると　</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予測されています。とくに　　　　　　　　　　　に適応する能力が</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限られている生き物は、非常に高いリスクにさらされています。</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p:txBody>
            </p:sp>
            <p:grpSp>
              <p:nvGrpSpPr>
                <p:cNvPr id="361" name="グループ化 360">
                  <a:extLst>
                    <a:ext uri="{FF2B5EF4-FFF2-40B4-BE49-F238E27FC236}">
                      <a16:creationId xmlns:a16="http://schemas.microsoft.com/office/drawing/2014/main" id="{15B44CD0-F5D3-1F8F-6E51-D662E6D99626}"/>
                    </a:ext>
                  </a:extLst>
                </p:cNvPr>
                <p:cNvGrpSpPr/>
                <p:nvPr/>
              </p:nvGrpSpPr>
              <p:grpSpPr>
                <a:xfrm>
                  <a:off x="6686847" y="4833196"/>
                  <a:ext cx="2256082" cy="1710445"/>
                  <a:chOff x="9280506" y="3016614"/>
                  <a:chExt cx="2699148" cy="2079182"/>
                </a:xfrm>
              </p:grpSpPr>
              <p:sp>
                <p:nvSpPr>
                  <p:cNvPr id="364" name="正方形/長方形 363">
                    <a:extLst>
                      <a:ext uri="{FF2B5EF4-FFF2-40B4-BE49-F238E27FC236}">
                        <a16:creationId xmlns:a16="http://schemas.microsoft.com/office/drawing/2014/main" id="{D71DADE1-0F60-6266-60E4-8DDB42E25B97}"/>
                      </a:ext>
                    </a:extLst>
                  </p:cNvPr>
                  <p:cNvSpPr/>
                  <p:nvPr/>
                </p:nvSpPr>
                <p:spPr>
                  <a:xfrm>
                    <a:off x="9280506" y="3016614"/>
                    <a:ext cx="1143290" cy="546774"/>
                  </a:xfrm>
                  <a:prstGeom prst="rect">
                    <a:avLst/>
                  </a:prstGeom>
                  <a:noFill/>
                </p:spPr>
                <p:txBody>
                  <a:bodyPr wrap="none" lIns="91440" tIns="45720" rIns="91440" bIns="45720">
                    <a:spAutoFit/>
                  </a:bodyPr>
                  <a:lstStyle/>
                  <a:p>
                    <a:pPr algn="ctr"/>
                    <a:r>
                      <a:rPr kumimoji="1" lang="en-US" altLang="ja-JP" sz="2000" b="1" i="0" u="none" strike="noStrike" kern="1200" cap="none" spc="0" normalizeH="0" baseline="0" noProof="0" dirty="0">
                        <a:ln w="12700">
                          <a:noFill/>
                        </a:ln>
                        <a:solidFill>
                          <a:srgbClr val="002060"/>
                        </a:solidFill>
                        <a:effectLst/>
                        <a:uLnTx/>
                        <a:uFillTx/>
                        <a:latin typeface="07やさしさゴシック手書き" panose="02000600000000000000" pitchFamily="50" charset="-128"/>
                        <a:ea typeface="07やさしさゴシック手書き" panose="02000600000000000000" pitchFamily="50" charset="-128"/>
                        <a:cs typeface="+mn-cs"/>
                      </a:rPr>
                      <a:t>SDGs</a:t>
                    </a:r>
                    <a:endParaRPr lang="ja-JP" altLang="en-US" sz="2000" b="1" cap="none" spc="0" dirty="0">
                      <a:ln w="0"/>
                      <a:solidFill>
                        <a:srgbClr val="002060"/>
                      </a:solidFill>
                      <a:latin typeface="Abadi" panose="020B0604020104020204" pitchFamily="34" charset="0"/>
                      <a:ea typeface="07やさしさゴシック手書き" panose="02000600000000000000"/>
                    </a:endParaRPr>
                  </a:p>
                </p:txBody>
              </p:sp>
              <p:grpSp>
                <p:nvGrpSpPr>
                  <p:cNvPr id="365" name="グループ化 364">
                    <a:extLst>
                      <a:ext uri="{FF2B5EF4-FFF2-40B4-BE49-F238E27FC236}">
                        <a16:creationId xmlns:a16="http://schemas.microsoft.com/office/drawing/2014/main" id="{D9CAA4E2-1AD6-BAA1-0D0E-9BE2C53BF60B}"/>
                      </a:ext>
                    </a:extLst>
                  </p:cNvPr>
                  <p:cNvGrpSpPr/>
                  <p:nvPr/>
                </p:nvGrpSpPr>
                <p:grpSpPr>
                  <a:xfrm>
                    <a:off x="9359494" y="3072364"/>
                    <a:ext cx="2620160" cy="2023432"/>
                    <a:chOff x="9359494" y="3072364"/>
                    <a:chExt cx="2620160" cy="2023432"/>
                  </a:xfrm>
                </p:grpSpPr>
                <p:pic>
                  <p:nvPicPr>
                    <p:cNvPr id="366" name="図 365">
                      <a:extLst>
                        <a:ext uri="{FF2B5EF4-FFF2-40B4-BE49-F238E27FC236}">
                          <a16:creationId xmlns:a16="http://schemas.microsoft.com/office/drawing/2014/main" id="{5C0DE250-A8E7-7987-0BE6-E8A9E054BB8E}"/>
                        </a:ext>
                      </a:extLst>
                    </p:cNvPr>
                    <p:cNvPicPr>
                      <a:picLocks noChangeAspect="1"/>
                    </p:cNvPicPr>
                    <p:nvPr/>
                  </p:nvPicPr>
                  <p:blipFill>
                    <a:blip r:embed="rId4"/>
                    <a:stretch>
                      <a:fillRect/>
                    </a:stretch>
                  </p:blipFill>
                  <p:spPr>
                    <a:xfrm>
                      <a:off x="10279693" y="4305484"/>
                      <a:ext cx="200142" cy="194732"/>
                    </a:xfrm>
                    <a:prstGeom prst="rect">
                      <a:avLst/>
                    </a:prstGeom>
                  </p:spPr>
                </p:pic>
                <p:grpSp>
                  <p:nvGrpSpPr>
                    <p:cNvPr id="367" name="グループ化 366">
                      <a:extLst>
                        <a:ext uri="{FF2B5EF4-FFF2-40B4-BE49-F238E27FC236}">
                          <a16:creationId xmlns:a16="http://schemas.microsoft.com/office/drawing/2014/main" id="{EB61E809-49BF-B8A4-A879-80E1064C6360}"/>
                        </a:ext>
                      </a:extLst>
                    </p:cNvPr>
                    <p:cNvGrpSpPr/>
                    <p:nvPr/>
                  </p:nvGrpSpPr>
                  <p:grpSpPr>
                    <a:xfrm>
                      <a:off x="9359494" y="3072364"/>
                      <a:ext cx="2620160" cy="2023432"/>
                      <a:chOff x="9359494" y="3072364"/>
                      <a:chExt cx="2620160" cy="2023432"/>
                    </a:xfrm>
                  </p:grpSpPr>
                  <p:grpSp>
                    <p:nvGrpSpPr>
                      <p:cNvPr id="368" name="グループ化 367">
                        <a:extLst>
                          <a:ext uri="{FF2B5EF4-FFF2-40B4-BE49-F238E27FC236}">
                            <a16:creationId xmlns:a16="http://schemas.microsoft.com/office/drawing/2014/main" id="{EE2B1B0B-7361-DD54-BE32-7D258883E2F4}"/>
                          </a:ext>
                        </a:extLst>
                      </p:cNvPr>
                      <p:cNvGrpSpPr/>
                      <p:nvPr/>
                    </p:nvGrpSpPr>
                    <p:grpSpPr>
                      <a:xfrm>
                        <a:off x="9453575" y="3072364"/>
                        <a:ext cx="2483875" cy="2023432"/>
                        <a:chOff x="9377490" y="4612217"/>
                        <a:chExt cx="2483875" cy="2023432"/>
                      </a:xfrm>
                    </p:grpSpPr>
                    <p:grpSp>
                      <p:nvGrpSpPr>
                        <p:cNvPr id="406" name="グループ化 405">
                          <a:extLst>
                            <a:ext uri="{FF2B5EF4-FFF2-40B4-BE49-F238E27FC236}">
                              <a16:creationId xmlns:a16="http://schemas.microsoft.com/office/drawing/2014/main" id="{3A78313B-A2AA-6D21-BC14-FE858729C61C}"/>
                            </a:ext>
                          </a:extLst>
                        </p:cNvPr>
                        <p:cNvGrpSpPr/>
                        <p:nvPr/>
                      </p:nvGrpSpPr>
                      <p:grpSpPr>
                        <a:xfrm>
                          <a:off x="9385298" y="6036755"/>
                          <a:ext cx="2451252" cy="598894"/>
                          <a:chOff x="9930944" y="6158939"/>
                          <a:chExt cx="1959743" cy="449789"/>
                        </a:xfrm>
                      </p:grpSpPr>
                      <p:pic>
                        <p:nvPicPr>
                          <p:cNvPr id="218" name="図 217">
                            <a:extLst>
                              <a:ext uri="{FF2B5EF4-FFF2-40B4-BE49-F238E27FC236}">
                                <a16:creationId xmlns:a16="http://schemas.microsoft.com/office/drawing/2014/main" id="{D0E99BBB-BC1F-28B8-1C54-B7A052EBCF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1584" y="6162281"/>
                            <a:ext cx="446447" cy="446447"/>
                          </a:xfrm>
                          <a:prstGeom prst="rect">
                            <a:avLst/>
                          </a:prstGeom>
                        </p:spPr>
                      </p:pic>
                      <p:pic>
                        <p:nvPicPr>
                          <p:cNvPr id="219" name="図 218">
                            <a:extLst>
                              <a:ext uri="{FF2B5EF4-FFF2-40B4-BE49-F238E27FC236}">
                                <a16:creationId xmlns:a16="http://schemas.microsoft.com/office/drawing/2014/main" id="{D6F1BE3F-0530-EA62-17DE-613DE30D20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4906" y="6161064"/>
                            <a:ext cx="444976" cy="444976"/>
                          </a:xfrm>
                          <a:prstGeom prst="rect">
                            <a:avLst/>
                          </a:prstGeom>
                        </p:spPr>
                      </p:pic>
                      <p:pic>
                        <p:nvPicPr>
                          <p:cNvPr id="220" name="図 219">
                            <a:extLst>
                              <a:ext uri="{FF2B5EF4-FFF2-40B4-BE49-F238E27FC236}">
                                <a16:creationId xmlns:a16="http://schemas.microsoft.com/office/drawing/2014/main" id="{EAAAAB39-68FB-ED74-8D24-84F63BB5C6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45711" y="6158939"/>
                            <a:ext cx="444976" cy="444976"/>
                          </a:xfrm>
                          <a:prstGeom prst="rect">
                            <a:avLst/>
                          </a:prstGeom>
                        </p:spPr>
                      </p:pic>
                      <p:pic>
                        <p:nvPicPr>
                          <p:cNvPr id="221" name="図 220">
                            <a:extLst>
                              <a:ext uri="{FF2B5EF4-FFF2-40B4-BE49-F238E27FC236}">
                                <a16:creationId xmlns:a16="http://schemas.microsoft.com/office/drawing/2014/main" id="{C28592EF-849C-57D0-E747-82C2F56525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0944" y="6161064"/>
                            <a:ext cx="444976" cy="444976"/>
                          </a:xfrm>
                          <a:prstGeom prst="rect">
                            <a:avLst/>
                          </a:prstGeom>
                        </p:spPr>
                      </p:pic>
                    </p:grpSp>
                    <p:grpSp>
                      <p:nvGrpSpPr>
                        <p:cNvPr id="407" name="グループ化 406">
                          <a:extLst>
                            <a:ext uri="{FF2B5EF4-FFF2-40B4-BE49-F238E27FC236}">
                              <a16:creationId xmlns:a16="http://schemas.microsoft.com/office/drawing/2014/main" id="{C2B676F7-B37B-226C-04A2-D81709F37A3E}"/>
                            </a:ext>
                          </a:extLst>
                        </p:cNvPr>
                        <p:cNvGrpSpPr/>
                        <p:nvPr/>
                      </p:nvGrpSpPr>
                      <p:grpSpPr>
                        <a:xfrm>
                          <a:off x="9377490" y="5497639"/>
                          <a:ext cx="2483875" cy="312403"/>
                          <a:chOff x="9309972" y="5291708"/>
                          <a:chExt cx="2671266" cy="315236"/>
                        </a:xfrm>
                      </p:grpSpPr>
                      <p:pic>
                        <p:nvPicPr>
                          <p:cNvPr id="197" name="図 196">
                            <a:extLst>
                              <a:ext uri="{FF2B5EF4-FFF2-40B4-BE49-F238E27FC236}">
                                <a16:creationId xmlns:a16="http://schemas.microsoft.com/office/drawing/2014/main" id="{A2079DA3-5AC7-6AB4-1581-2DC1258D4E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52979" y="5296348"/>
                            <a:ext cx="308920" cy="308920"/>
                          </a:xfrm>
                          <a:prstGeom prst="rect">
                            <a:avLst/>
                          </a:prstGeom>
                        </p:spPr>
                      </p:pic>
                      <p:pic>
                        <p:nvPicPr>
                          <p:cNvPr id="198" name="図 197">
                            <a:extLst>
                              <a:ext uri="{FF2B5EF4-FFF2-40B4-BE49-F238E27FC236}">
                                <a16:creationId xmlns:a16="http://schemas.microsoft.com/office/drawing/2014/main" id="{C59DF64E-1EA5-0555-B691-E3F2466623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43315" y="5295118"/>
                            <a:ext cx="308920" cy="308920"/>
                          </a:xfrm>
                          <a:prstGeom prst="rect">
                            <a:avLst/>
                          </a:prstGeom>
                        </p:spPr>
                      </p:pic>
                      <p:pic>
                        <p:nvPicPr>
                          <p:cNvPr id="211" name="図 210">
                            <a:extLst>
                              <a:ext uri="{FF2B5EF4-FFF2-40B4-BE49-F238E27FC236}">
                                <a16:creationId xmlns:a16="http://schemas.microsoft.com/office/drawing/2014/main" id="{350A917C-644E-D14C-B18C-5DAEC52105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91601" y="5291708"/>
                            <a:ext cx="308920" cy="308920"/>
                          </a:xfrm>
                          <a:prstGeom prst="rect">
                            <a:avLst/>
                          </a:prstGeom>
                        </p:spPr>
                      </p:pic>
                      <p:pic>
                        <p:nvPicPr>
                          <p:cNvPr id="213" name="図 212">
                            <a:extLst>
                              <a:ext uri="{FF2B5EF4-FFF2-40B4-BE49-F238E27FC236}">
                                <a16:creationId xmlns:a16="http://schemas.microsoft.com/office/drawing/2014/main" id="{A957444B-7092-D528-5B6F-3A005A88F3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20575" y="5296839"/>
                            <a:ext cx="308920" cy="308920"/>
                          </a:xfrm>
                          <a:prstGeom prst="rect">
                            <a:avLst/>
                          </a:prstGeom>
                        </p:spPr>
                      </p:pic>
                      <p:pic>
                        <p:nvPicPr>
                          <p:cNvPr id="214" name="図 213">
                            <a:extLst>
                              <a:ext uri="{FF2B5EF4-FFF2-40B4-BE49-F238E27FC236}">
                                <a16:creationId xmlns:a16="http://schemas.microsoft.com/office/drawing/2014/main" id="{35297E3C-F042-2103-82A5-AE6A01492F4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327453" y="5296526"/>
                            <a:ext cx="308921" cy="308921"/>
                          </a:xfrm>
                          <a:prstGeom prst="rect">
                            <a:avLst/>
                          </a:prstGeom>
                        </p:spPr>
                      </p:pic>
                      <p:pic>
                        <p:nvPicPr>
                          <p:cNvPr id="215" name="図 214">
                            <a:extLst>
                              <a:ext uri="{FF2B5EF4-FFF2-40B4-BE49-F238E27FC236}">
                                <a16:creationId xmlns:a16="http://schemas.microsoft.com/office/drawing/2014/main" id="{825B5907-CF91-EEE1-8402-028F27681B2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09972" y="5295118"/>
                            <a:ext cx="308921" cy="308921"/>
                          </a:xfrm>
                          <a:prstGeom prst="rect">
                            <a:avLst/>
                          </a:prstGeom>
                        </p:spPr>
                      </p:pic>
                      <p:pic>
                        <p:nvPicPr>
                          <p:cNvPr id="216" name="図 215">
                            <a:extLst>
                              <a:ext uri="{FF2B5EF4-FFF2-40B4-BE49-F238E27FC236}">
                                <a16:creationId xmlns:a16="http://schemas.microsoft.com/office/drawing/2014/main" id="{9850BAB6-DB07-FFF3-65BD-3966E8BFC16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87743" y="5298023"/>
                            <a:ext cx="308921" cy="308921"/>
                          </a:xfrm>
                          <a:prstGeom prst="rect">
                            <a:avLst/>
                          </a:prstGeom>
                        </p:spPr>
                      </p:pic>
                      <p:pic>
                        <p:nvPicPr>
                          <p:cNvPr id="217" name="図 216">
                            <a:extLst>
                              <a:ext uri="{FF2B5EF4-FFF2-40B4-BE49-F238E27FC236}">
                                <a16:creationId xmlns:a16="http://schemas.microsoft.com/office/drawing/2014/main" id="{F93CA278-F067-1C5C-12A2-5A90BC45AE7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672463" y="5296681"/>
                            <a:ext cx="308775" cy="308775"/>
                          </a:xfrm>
                          <a:prstGeom prst="rect">
                            <a:avLst/>
                          </a:prstGeom>
                        </p:spPr>
                      </p:pic>
                    </p:grpSp>
                    <p:grpSp>
                      <p:nvGrpSpPr>
                        <p:cNvPr id="408" name="グループ化 407">
                          <a:extLst>
                            <a:ext uri="{FF2B5EF4-FFF2-40B4-BE49-F238E27FC236}">
                              <a16:creationId xmlns:a16="http://schemas.microsoft.com/office/drawing/2014/main" id="{1FB7113C-C393-839B-DAEA-B76056397844}"/>
                            </a:ext>
                          </a:extLst>
                        </p:cNvPr>
                        <p:cNvGrpSpPr/>
                        <p:nvPr/>
                      </p:nvGrpSpPr>
                      <p:grpSpPr>
                        <a:xfrm>
                          <a:off x="9983858" y="5017012"/>
                          <a:ext cx="1339090" cy="315224"/>
                          <a:chOff x="9763240" y="5235581"/>
                          <a:chExt cx="1339090" cy="315224"/>
                        </a:xfrm>
                      </p:grpSpPr>
                      <p:pic>
                        <p:nvPicPr>
                          <p:cNvPr id="193" name="図 192">
                            <a:extLst>
                              <a:ext uri="{FF2B5EF4-FFF2-40B4-BE49-F238E27FC236}">
                                <a16:creationId xmlns:a16="http://schemas.microsoft.com/office/drawing/2014/main" id="{AF4ED7A2-A6AA-9C30-3D32-36DA4C2D633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787106" y="5235581"/>
                            <a:ext cx="315224" cy="315224"/>
                          </a:xfrm>
                          <a:prstGeom prst="rect">
                            <a:avLst/>
                          </a:prstGeom>
                        </p:spPr>
                      </p:pic>
                      <p:pic>
                        <p:nvPicPr>
                          <p:cNvPr id="194" name="図 193">
                            <a:extLst>
                              <a:ext uri="{FF2B5EF4-FFF2-40B4-BE49-F238E27FC236}">
                                <a16:creationId xmlns:a16="http://schemas.microsoft.com/office/drawing/2014/main" id="{0E6D0835-D29D-E346-6315-493A5761654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763240" y="5235581"/>
                            <a:ext cx="315224" cy="315224"/>
                          </a:xfrm>
                          <a:prstGeom prst="rect">
                            <a:avLst/>
                          </a:prstGeom>
                        </p:spPr>
                      </p:pic>
                      <p:pic>
                        <p:nvPicPr>
                          <p:cNvPr id="195" name="図 194">
                            <a:extLst>
                              <a:ext uri="{FF2B5EF4-FFF2-40B4-BE49-F238E27FC236}">
                                <a16:creationId xmlns:a16="http://schemas.microsoft.com/office/drawing/2014/main" id="{78A57A34-EB6B-B4DC-A79F-DF367AB9457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04333" y="5235581"/>
                            <a:ext cx="315224" cy="315224"/>
                          </a:xfrm>
                          <a:prstGeom prst="rect">
                            <a:avLst/>
                          </a:prstGeom>
                        </p:spPr>
                      </p:pic>
                      <p:pic>
                        <p:nvPicPr>
                          <p:cNvPr id="196" name="図 195">
                            <a:extLst>
                              <a:ext uri="{FF2B5EF4-FFF2-40B4-BE49-F238E27FC236}">
                                <a16:creationId xmlns:a16="http://schemas.microsoft.com/office/drawing/2014/main" id="{A6CA3A20-AD00-F850-8446-A4066A01051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447038" y="5235582"/>
                            <a:ext cx="315223" cy="315223"/>
                          </a:xfrm>
                          <a:prstGeom prst="rect">
                            <a:avLst/>
                          </a:prstGeom>
                        </p:spPr>
                      </p:pic>
                    </p:grpSp>
                    <p:pic>
                      <p:nvPicPr>
                        <p:cNvPr id="409" name="図 408">
                          <a:extLst>
                            <a:ext uri="{FF2B5EF4-FFF2-40B4-BE49-F238E27FC236}">
                              <a16:creationId xmlns:a16="http://schemas.microsoft.com/office/drawing/2014/main" id="{80067AE4-AC6C-4D3D-E930-6CDF8A31823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689523" y="4612661"/>
                          <a:ext cx="315223" cy="315223"/>
                        </a:xfrm>
                        <a:prstGeom prst="rect">
                          <a:avLst/>
                        </a:prstGeom>
                      </p:spPr>
                    </p:pic>
                    <p:pic>
                      <p:nvPicPr>
                        <p:cNvPr id="410" name="図 409">
                          <a:extLst>
                            <a:ext uri="{FF2B5EF4-FFF2-40B4-BE49-F238E27FC236}">
                              <a16:creationId xmlns:a16="http://schemas.microsoft.com/office/drawing/2014/main" id="{907B6A68-03E9-E9B7-DD89-DA4528877FB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350856" y="4612217"/>
                          <a:ext cx="316800" cy="316800"/>
                        </a:xfrm>
                        <a:prstGeom prst="rect">
                          <a:avLst/>
                        </a:prstGeom>
                      </p:spPr>
                    </p:pic>
                    <p:sp>
                      <p:nvSpPr>
                        <p:cNvPr id="411" name="正方形/長方形 410">
                          <a:extLst>
                            <a:ext uri="{FF2B5EF4-FFF2-40B4-BE49-F238E27FC236}">
                              <a16:creationId xmlns:a16="http://schemas.microsoft.com/office/drawing/2014/main" id="{9D50C8F2-D730-1E1A-2551-0679F0A69CFF}"/>
                            </a:ext>
                          </a:extLst>
                        </p:cNvPr>
                        <p:cNvSpPr/>
                        <p:nvPr/>
                      </p:nvSpPr>
                      <p:spPr>
                        <a:xfrm>
                          <a:off x="10022568" y="6039026"/>
                          <a:ext cx="562174" cy="59248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2" name="正方形/長方形 411">
                          <a:extLst>
                            <a:ext uri="{FF2B5EF4-FFF2-40B4-BE49-F238E27FC236}">
                              <a16:creationId xmlns:a16="http://schemas.microsoft.com/office/drawing/2014/main" id="{D063A387-D375-F1ED-AF6E-BE717A1DAE2B}"/>
                            </a:ext>
                          </a:extLst>
                        </p:cNvPr>
                        <p:cNvSpPr/>
                        <p:nvPr/>
                      </p:nvSpPr>
                      <p:spPr>
                        <a:xfrm>
                          <a:off x="11004746" y="5009535"/>
                          <a:ext cx="317002" cy="31522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3" name="正方形/長方形 412">
                          <a:extLst>
                            <a:ext uri="{FF2B5EF4-FFF2-40B4-BE49-F238E27FC236}">
                              <a16:creationId xmlns:a16="http://schemas.microsoft.com/office/drawing/2014/main" id="{5C9F456F-3F54-760A-32EA-8814CDD2B581}"/>
                            </a:ext>
                          </a:extLst>
                        </p:cNvPr>
                        <p:cNvSpPr/>
                        <p:nvPr/>
                      </p:nvSpPr>
                      <p:spPr>
                        <a:xfrm>
                          <a:off x="10652809" y="6038938"/>
                          <a:ext cx="562174" cy="59248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4" name="正方形/長方形 413">
                          <a:extLst>
                            <a:ext uri="{FF2B5EF4-FFF2-40B4-BE49-F238E27FC236}">
                              <a16:creationId xmlns:a16="http://schemas.microsoft.com/office/drawing/2014/main" id="{F3D69C22-3601-D7F9-A230-B975EBDA612E}"/>
                            </a:ext>
                          </a:extLst>
                        </p:cNvPr>
                        <p:cNvSpPr/>
                        <p:nvPr/>
                      </p:nvSpPr>
                      <p:spPr>
                        <a:xfrm>
                          <a:off x="10936551" y="5497638"/>
                          <a:ext cx="283512" cy="30614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5" name="正方形/長方形 414">
                          <a:extLst>
                            <a:ext uri="{FF2B5EF4-FFF2-40B4-BE49-F238E27FC236}">
                              <a16:creationId xmlns:a16="http://schemas.microsoft.com/office/drawing/2014/main" id="{63815D71-EE9F-54BA-1A28-DFE4A2147B33}"/>
                            </a:ext>
                          </a:extLst>
                        </p:cNvPr>
                        <p:cNvSpPr/>
                        <p:nvPr/>
                      </p:nvSpPr>
                      <p:spPr>
                        <a:xfrm>
                          <a:off x="10007990" y="5499709"/>
                          <a:ext cx="283512" cy="30614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2" name="正方形/長方形 191">
                          <a:extLst>
                            <a:ext uri="{FF2B5EF4-FFF2-40B4-BE49-F238E27FC236}">
                              <a16:creationId xmlns:a16="http://schemas.microsoft.com/office/drawing/2014/main" id="{E662CFCE-8ACE-D805-C463-2E421C86F816}"/>
                            </a:ext>
                          </a:extLst>
                        </p:cNvPr>
                        <p:cNvSpPr/>
                        <p:nvPr/>
                      </p:nvSpPr>
                      <p:spPr>
                        <a:xfrm>
                          <a:off x="9395826" y="6041765"/>
                          <a:ext cx="562174" cy="59248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69" name="図 368">
                        <a:extLst>
                          <a:ext uri="{FF2B5EF4-FFF2-40B4-BE49-F238E27FC236}">
                            <a16:creationId xmlns:a16="http://schemas.microsoft.com/office/drawing/2014/main" id="{272FCA83-6560-DD2E-27A2-95364A2B58CA}"/>
                          </a:ext>
                        </a:extLst>
                      </p:cNvPr>
                      <p:cNvPicPr>
                        <a:picLocks noChangeAspect="1"/>
                      </p:cNvPicPr>
                      <p:nvPr/>
                    </p:nvPicPr>
                    <p:blipFill>
                      <a:blip r:embed="rId4"/>
                      <a:stretch>
                        <a:fillRect/>
                      </a:stretch>
                    </p:blipFill>
                    <p:spPr>
                      <a:xfrm>
                        <a:off x="11534275" y="4305484"/>
                        <a:ext cx="200142" cy="194732"/>
                      </a:xfrm>
                      <a:prstGeom prst="rect">
                        <a:avLst/>
                      </a:prstGeom>
                    </p:spPr>
                  </p:pic>
                  <p:sp>
                    <p:nvSpPr>
                      <p:cNvPr id="370" name="左大かっこ 369">
                        <a:extLst>
                          <a:ext uri="{FF2B5EF4-FFF2-40B4-BE49-F238E27FC236}">
                            <a16:creationId xmlns:a16="http://schemas.microsoft.com/office/drawing/2014/main" id="{F113F6F4-4EE5-D722-A8F4-5743FBE8A253}"/>
                          </a:ext>
                        </a:extLst>
                      </p:cNvPr>
                      <p:cNvSpPr/>
                      <p:nvPr/>
                    </p:nvSpPr>
                    <p:spPr>
                      <a:xfrm rot="16200000">
                        <a:off x="10646714" y="2968388"/>
                        <a:ext cx="45719" cy="262016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71" name="図 370">
                        <a:extLst>
                          <a:ext uri="{FF2B5EF4-FFF2-40B4-BE49-F238E27FC236}">
                            <a16:creationId xmlns:a16="http://schemas.microsoft.com/office/drawing/2014/main" id="{90AECB53-7207-D766-DCFD-0BA0115C171C}"/>
                          </a:ext>
                        </a:extLst>
                      </p:cNvPr>
                      <p:cNvPicPr>
                        <a:picLocks noChangeAspect="1"/>
                      </p:cNvPicPr>
                      <p:nvPr/>
                    </p:nvPicPr>
                    <p:blipFill>
                      <a:blip r:embed="rId4"/>
                      <a:stretch>
                        <a:fillRect/>
                      </a:stretch>
                    </p:blipFill>
                    <p:spPr>
                      <a:xfrm>
                        <a:off x="10916961" y="4305484"/>
                        <a:ext cx="200142" cy="194732"/>
                      </a:xfrm>
                      <a:prstGeom prst="rect">
                        <a:avLst/>
                      </a:prstGeom>
                    </p:spPr>
                  </p:pic>
                  <p:pic>
                    <p:nvPicPr>
                      <p:cNvPr id="372" name="図 371">
                        <a:extLst>
                          <a:ext uri="{FF2B5EF4-FFF2-40B4-BE49-F238E27FC236}">
                            <a16:creationId xmlns:a16="http://schemas.microsoft.com/office/drawing/2014/main" id="{E7B4263F-2103-A766-4F23-BE3326531BE5}"/>
                          </a:ext>
                        </a:extLst>
                      </p:cNvPr>
                      <p:cNvPicPr>
                        <a:picLocks noChangeAspect="1"/>
                      </p:cNvPicPr>
                      <p:nvPr/>
                    </p:nvPicPr>
                    <p:blipFill>
                      <a:blip r:embed="rId4"/>
                      <a:stretch>
                        <a:fillRect/>
                      </a:stretch>
                    </p:blipFill>
                    <p:spPr>
                      <a:xfrm>
                        <a:off x="9647364" y="4305544"/>
                        <a:ext cx="200142" cy="194732"/>
                      </a:xfrm>
                      <a:prstGeom prst="rect">
                        <a:avLst/>
                      </a:prstGeom>
                    </p:spPr>
                  </p:pic>
                  <p:sp>
                    <p:nvSpPr>
                      <p:cNvPr id="373" name="左大かっこ 372">
                        <a:extLst>
                          <a:ext uri="{FF2B5EF4-FFF2-40B4-BE49-F238E27FC236}">
                            <a16:creationId xmlns:a16="http://schemas.microsoft.com/office/drawing/2014/main" id="{1F50100F-5FCE-9962-1529-BC2E333E76AE}"/>
                          </a:ext>
                        </a:extLst>
                      </p:cNvPr>
                      <p:cNvSpPr/>
                      <p:nvPr/>
                    </p:nvSpPr>
                    <p:spPr>
                      <a:xfrm rot="16200000">
                        <a:off x="10714302" y="3052006"/>
                        <a:ext cx="47406" cy="1488922"/>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5" name="左大かっこ 404">
                        <a:extLst>
                          <a:ext uri="{FF2B5EF4-FFF2-40B4-BE49-F238E27FC236}">
                            <a16:creationId xmlns:a16="http://schemas.microsoft.com/office/drawing/2014/main" id="{81B08BA8-22A5-AA7A-03ED-0D6444ACE5D8}"/>
                          </a:ext>
                        </a:extLst>
                      </p:cNvPr>
                      <p:cNvSpPr/>
                      <p:nvPr/>
                    </p:nvSpPr>
                    <p:spPr>
                      <a:xfrm rot="16200000">
                        <a:off x="10729103" y="3034355"/>
                        <a:ext cx="45719" cy="717637"/>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362" name="四角形: 角を丸くする 361">
                  <a:extLst>
                    <a:ext uri="{FF2B5EF4-FFF2-40B4-BE49-F238E27FC236}">
                      <a16:creationId xmlns:a16="http://schemas.microsoft.com/office/drawing/2014/main" id="{0B42B5DC-6E76-9250-669A-428C23103A90}"/>
                    </a:ext>
                  </a:extLst>
                </p:cNvPr>
                <p:cNvSpPr/>
                <p:nvPr/>
              </p:nvSpPr>
              <p:spPr>
                <a:xfrm>
                  <a:off x="4681146" y="1064902"/>
                  <a:ext cx="4370663" cy="2121126"/>
                </a:xfrm>
                <a:prstGeom prst="roundRect">
                  <a:avLst>
                    <a:gd name="adj" fmla="val 6064"/>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3" name="テキスト ボックス 362">
                  <a:extLst>
                    <a:ext uri="{FF2B5EF4-FFF2-40B4-BE49-F238E27FC236}">
                      <a16:creationId xmlns:a16="http://schemas.microsoft.com/office/drawing/2014/main" id="{CF9538EA-53A9-EA69-E37C-294FF01829B9}"/>
                    </a:ext>
                  </a:extLst>
                </p:cNvPr>
                <p:cNvSpPr txBox="1"/>
                <p:nvPr/>
              </p:nvSpPr>
              <p:spPr>
                <a:xfrm>
                  <a:off x="4681145" y="1093098"/>
                  <a:ext cx="4370663" cy="215444"/>
                </a:xfrm>
                <a:prstGeom prst="rect">
                  <a:avLst/>
                </a:prstGeom>
                <a:noFill/>
              </p:spPr>
              <p:txBody>
                <a:bodyPr wrap="square">
                  <a:spAutoFit/>
                </a:bodyPr>
                <a:lstStyle/>
                <a:p>
                  <a:r>
                    <a:rPr lang="en-US" altLang="ja-JP" sz="800" b="1" dirty="0">
                      <a:latin typeface="UD デジタル 教科書体 N-B" panose="02020700000000000000" pitchFamily="17" charset="-128"/>
                      <a:ea typeface="07やさしさゴシック手書き" panose="02000600000000000000"/>
                    </a:rPr>
                    <a:t>------------------</a:t>
                  </a:r>
                  <a:r>
                    <a:rPr lang="ja-JP" altLang="en-US" sz="800" b="1" dirty="0">
                      <a:latin typeface="UD デジタル 教科書体 N-B" panose="02020700000000000000" pitchFamily="17" charset="-128"/>
                      <a:ea typeface="07やさしさゴシック手書き" panose="02000600000000000000"/>
                    </a:rPr>
                    <a:t>館内の展示にヒントがあるので探してみよう</a:t>
                  </a:r>
                  <a:r>
                    <a:rPr lang="en-US" altLang="ja-JP" sz="800" b="1" dirty="0">
                      <a:latin typeface="UD デジタル 教科書体 N-B" panose="02020700000000000000" pitchFamily="17" charset="-128"/>
                      <a:ea typeface="07やさしさゴシック手書き" panose="02000600000000000000"/>
                    </a:rPr>
                    <a:t>------------------ </a:t>
                  </a:r>
                  <a:r>
                    <a:rPr lang="ja-JP" altLang="en-US" sz="800" b="1" dirty="0">
                      <a:latin typeface="UD デジタル 教科書体 N-B" panose="02020700000000000000" pitchFamily="17" charset="-128"/>
                      <a:ea typeface="07やさしさゴシック手書き" panose="02000600000000000000"/>
                    </a:rPr>
                    <a:t>　　</a:t>
                  </a:r>
                  <a:endParaRPr lang="ja-JP" altLang="en-US" dirty="0"/>
                </a:p>
              </p:txBody>
            </p:sp>
          </p:grpSp>
          <p:sp>
            <p:nvSpPr>
              <p:cNvPr id="356" name="正方形/長方形 355">
                <a:extLst>
                  <a:ext uri="{FF2B5EF4-FFF2-40B4-BE49-F238E27FC236}">
                    <a16:creationId xmlns:a16="http://schemas.microsoft.com/office/drawing/2014/main" id="{11371BC4-5AA9-FB4B-17B8-878EFD8117C1}"/>
                  </a:ext>
                </a:extLst>
              </p:cNvPr>
              <p:cNvSpPr/>
              <p:nvPr/>
            </p:nvSpPr>
            <p:spPr>
              <a:xfrm>
                <a:off x="5403404" y="2051449"/>
                <a:ext cx="1118459"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357" name="正方形/長方形 356">
                <a:extLst>
                  <a:ext uri="{FF2B5EF4-FFF2-40B4-BE49-F238E27FC236}">
                    <a16:creationId xmlns:a16="http://schemas.microsoft.com/office/drawing/2014/main" id="{1D23F56B-B6A3-B48F-73DA-455CBDD5EA5F}"/>
                  </a:ext>
                </a:extLst>
              </p:cNvPr>
              <p:cNvSpPr/>
              <p:nvPr/>
            </p:nvSpPr>
            <p:spPr>
              <a:xfrm>
                <a:off x="7217972" y="2366342"/>
                <a:ext cx="1037333"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358" name="正方形/長方形 357">
                <a:extLst>
                  <a:ext uri="{FF2B5EF4-FFF2-40B4-BE49-F238E27FC236}">
                    <a16:creationId xmlns:a16="http://schemas.microsoft.com/office/drawing/2014/main" id="{4B035FD9-CFB6-3649-9785-C008E237696E}"/>
                  </a:ext>
                </a:extLst>
              </p:cNvPr>
              <p:cNvSpPr/>
              <p:nvPr/>
            </p:nvSpPr>
            <p:spPr>
              <a:xfrm>
                <a:off x="5033958" y="1519807"/>
                <a:ext cx="3655467"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359" name="正方形/長方形 358">
                <a:extLst>
                  <a:ext uri="{FF2B5EF4-FFF2-40B4-BE49-F238E27FC236}">
                    <a16:creationId xmlns:a16="http://schemas.microsoft.com/office/drawing/2014/main" id="{D78D131D-E8BE-71E1-7422-74BF040B90DF}"/>
                  </a:ext>
                </a:extLst>
              </p:cNvPr>
              <p:cNvSpPr/>
              <p:nvPr/>
            </p:nvSpPr>
            <p:spPr>
              <a:xfrm>
                <a:off x="6605133" y="2641329"/>
                <a:ext cx="1304759"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grpSp>
        <p:pic>
          <p:nvPicPr>
            <p:cNvPr id="354" name="図 353">
              <a:extLst>
                <a:ext uri="{FF2B5EF4-FFF2-40B4-BE49-F238E27FC236}">
                  <a16:creationId xmlns:a16="http://schemas.microsoft.com/office/drawing/2014/main" id="{ED02942D-C650-8A08-206F-D99AAB0378F9}"/>
                </a:ext>
              </a:extLst>
            </p:cNvPr>
            <p:cNvPicPr>
              <a:picLocks noChangeAspect="1"/>
            </p:cNvPicPr>
            <p:nvPr/>
          </p:nvPicPr>
          <p:blipFill>
            <a:blip r:embed="rId23"/>
            <a:stretch>
              <a:fillRect/>
            </a:stretch>
          </p:blipFill>
          <p:spPr>
            <a:xfrm>
              <a:off x="8068718" y="1792635"/>
              <a:ext cx="874211" cy="547251"/>
            </a:xfrm>
            <a:prstGeom prst="rect">
              <a:avLst/>
            </a:prstGeom>
          </p:spPr>
        </p:pic>
      </p:grpSp>
    </p:spTree>
    <p:extLst>
      <p:ext uri="{BB962C8B-B14F-4D97-AF65-F5344CB8AC3E}">
        <p14:creationId xmlns:p14="http://schemas.microsoft.com/office/powerpoint/2010/main" val="6814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6F2425AC-B214-BB4C-F133-2EA9FC4DAD87}"/>
              </a:ext>
            </a:extLst>
          </p:cNvPr>
          <p:cNvSpPr/>
          <p:nvPr/>
        </p:nvSpPr>
        <p:spPr>
          <a:xfrm>
            <a:off x="216668" y="2134954"/>
            <a:ext cx="4199757" cy="265378"/>
          </a:xfrm>
          <a:prstGeom prst="roundRect">
            <a:avLst/>
          </a:prstGeom>
          <a:gradFill flip="none" rotWithShape="1">
            <a:gsLst>
              <a:gs pos="0">
                <a:srgbClr val="009900"/>
              </a:gs>
              <a:gs pos="100000">
                <a:srgbClr val="99FF99"/>
              </a:gs>
              <a:gs pos="95000">
                <a:srgbClr val="66FF66"/>
              </a:gs>
              <a:gs pos="100000">
                <a:srgbClr val="99FF99"/>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rPr>
              <a:t>事前学習・現地学習で解決しなかった問いや、更に知りたいと思ったことは何だろう？</a:t>
            </a:r>
          </a:p>
        </p:txBody>
      </p:sp>
      <p:sp>
        <p:nvSpPr>
          <p:cNvPr id="39" name="フローチャート: 手操作入力 51">
            <a:extLst>
              <a:ext uri="{FF2B5EF4-FFF2-40B4-BE49-F238E27FC236}">
                <a16:creationId xmlns:a16="http://schemas.microsoft.com/office/drawing/2014/main" id="{47A2A430-2786-0DAB-7CC7-8CAFA9ECA6F2}"/>
              </a:ext>
            </a:extLst>
          </p:cNvPr>
          <p:cNvSpPr/>
          <p:nvPr/>
        </p:nvSpPr>
        <p:spPr>
          <a:xfrm rot="10800000">
            <a:off x="4571190" y="3313"/>
            <a:ext cx="4587598" cy="10694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3 w 10000"/>
              <a:gd name="connsiteY0" fmla="*/ 0 h 10425"/>
              <a:gd name="connsiteX1" fmla="*/ 10000 w 10000"/>
              <a:gd name="connsiteY1" fmla="*/ 425 h 10425"/>
              <a:gd name="connsiteX2" fmla="*/ 10000 w 10000"/>
              <a:gd name="connsiteY2" fmla="*/ 10425 h 10425"/>
              <a:gd name="connsiteX3" fmla="*/ 0 w 10000"/>
              <a:gd name="connsiteY3" fmla="*/ 10425 h 10425"/>
              <a:gd name="connsiteX4" fmla="*/ 53 w 10000"/>
              <a:gd name="connsiteY4" fmla="*/ 0 h 10425"/>
              <a:gd name="connsiteX0" fmla="*/ 3 w 10024"/>
              <a:gd name="connsiteY0" fmla="*/ 0 h 10522"/>
              <a:gd name="connsiteX1" fmla="*/ 10024 w 10024"/>
              <a:gd name="connsiteY1" fmla="*/ 522 h 10522"/>
              <a:gd name="connsiteX2" fmla="*/ 10024 w 10024"/>
              <a:gd name="connsiteY2" fmla="*/ 10522 h 10522"/>
              <a:gd name="connsiteX3" fmla="*/ 24 w 10024"/>
              <a:gd name="connsiteY3" fmla="*/ 10522 h 10522"/>
              <a:gd name="connsiteX4" fmla="*/ 3 w 10024"/>
              <a:gd name="connsiteY4" fmla="*/ 0 h 10522"/>
              <a:gd name="connsiteX0" fmla="*/ 3 w 10056"/>
              <a:gd name="connsiteY0" fmla="*/ 208 h 10730"/>
              <a:gd name="connsiteX1" fmla="*/ 10056 w 10056"/>
              <a:gd name="connsiteY1" fmla="*/ 0 h 10730"/>
              <a:gd name="connsiteX2" fmla="*/ 10024 w 10056"/>
              <a:gd name="connsiteY2" fmla="*/ 10730 h 10730"/>
              <a:gd name="connsiteX3" fmla="*/ 24 w 10056"/>
              <a:gd name="connsiteY3" fmla="*/ 10730 h 10730"/>
              <a:gd name="connsiteX4" fmla="*/ 3 w 10056"/>
              <a:gd name="connsiteY4" fmla="*/ 208 h 10730"/>
              <a:gd name="connsiteX0" fmla="*/ 22 w 10032"/>
              <a:gd name="connsiteY0" fmla="*/ 0 h 11062"/>
              <a:gd name="connsiteX1" fmla="*/ 10032 w 10032"/>
              <a:gd name="connsiteY1" fmla="*/ 332 h 11062"/>
              <a:gd name="connsiteX2" fmla="*/ 10000 w 10032"/>
              <a:gd name="connsiteY2" fmla="*/ 11062 h 11062"/>
              <a:gd name="connsiteX3" fmla="*/ 0 w 10032"/>
              <a:gd name="connsiteY3" fmla="*/ 11062 h 11062"/>
              <a:gd name="connsiteX4" fmla="*/ 22 w 10032"/>
              <a:gd name="connsiteY4" fmla="*/ 0 h 11062"/>
              <a:gd name="connsiteX0" fmla="*/ 22 w 10032"/>
              <a:gd name="connsiteY0" fmla="*/ 0 h 10816"/>
              <a:gd name="connsiteX1" fmla="*/ 10032 w 10032"/>
              <a:gd name="connsiteY1" fmla="*/ 86 h 10816"/>
              <a:gd name="connsiteX2" fmla="*/ 10000 w 10032"/>
              <a:gd name="connsiteY2" fmla="*/ 10816 h 10816"/>
              <a:gd name="connsiteX3" fmla="*/ 0 w 10032"/>
              <a:gd name="connsiteY3" fmla="*/ 10816 h 10816"/>
              <a:gd name="connsiteX4" fmla="*/ 22 w 10032"/>
              <a:gd name="connsiteY4" fmla="*/ 0 h 1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816">
                <a:moveTo>
                  <a:pt x="22" y="0"/>
                </a:moveTo>
                <a:lnTo>
                  <a:pt x="10032" y="86"/>
                </a:lnTo>
                <a:cubicBezTo>
                  <a:pt x="10021" y="3663"/>
                  <a:pt x="10011" y="7239"/>
                  <a:pt x="10000" y="10816"/>
                </a:cubicBezTo>
                <a:lnTo>
                  <a:pt x="0" y="10816"/>
                </a:lnTo>
                <a:cubicBezTo>
                  <a:pt x="18" y="7341"/>
                  <a:pt x="4" y="3475"/>
                  <a:pt x="22" y="0"/>
                </a:cubicBezTo>
                <a:close/>
              </a:path>
            </a:pathLst>
          </a:custGeom>
          <a:gradFill flip="none" rotWithShape="1">
            <a:gsLst>
              <a:gs pos="0">
                <a:srgbClr val="33CC33"/>
              </a:gs>
              <a:gs pos="85000">
                <a:srgbClr val="66FF33"/>
              </a:gs>
              <a:gs pos="100000">
                <a:srgbClr val="009900"/>
              </a:gs>
            </a:gsLst>
            <a:path path="circle">
              <a:fillToRect l="50000" t="130000" r="50000" b="-3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 name="グループ化 5">
            <a:extLst>
              <a:ext uri="{FF2B5EF4-FFF2-40B4-BE49-F238E27FC236}">
                <a16:creationId xmlns:a16="http://schemas.microsoft.com/office/drawing/2014/main" id="{BB0159F9-1C0C-823B-9837-60F101A4C931}"/>
              </a:ext>
            </a:extLst>
          </p:cNvPr>
          <p:cNvGrpSpPr/>
          <p:nvPr/>
        </p:nvGrpSpPr>
        <p:grpSpPr>
          <a:xfrm>
            <a:off x="127097" y="149265"/>
            <a:ext cx="4238527" cy="5279519"/>
            <a:chOff x="169461" y="-943981"/>
            <a:chExt cx="5651369" cy="7079388"/>
          </a:xfrm>
        </p:grpSpPr>
        <p:sp>
          <p:nvSpPr>
            <p:cNvPr id="24" name="フローチャート: 論理積ゲート 23">
              <a:extLst>
                <a:ext uri="{FF2B5EF4-FFF2-40B4-BE49-F238E27FC236}">
                  <a16:creationId xmlns:a16="http://schemas.microsoft.com/office/drawing/2014/main" id="{A9CC9198-EF57-2109-BB71-F37A10D6F14C}"/>
                </a:ext>
              </a:extLst>
            </p:cNvPr>
            <p:cNvSpPr/>
            <p:nvPr/>
          </p:nvSpPr>
          <p:spPr>
            <a:xfrm>
              <a:off x="169461" y="-943981"/>
              <a:ext cx="1549400" cy="313267"/>
            </a:xfrm>
            <a:prstGeom prst="flowChartDelay">
              <a:avLst/>
            </a:prstGeom>
            <a:solidFill>
              <a:srgbClr val="00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事後学習</a:t>
              </a:r>
            </a:p>
          </p:txBody>
        </p:sp>
        <p:grpSp>
          <p:nvGrpSpPr>
            <p:cNvPr id="62" name="グループ化 61">
              <a:extLst>
                <a:ext uri="{FF2B5EF4-FFF2-40B4-BE49-F238E27FC236}">
                  <a16:creationId xmlns:a16="http://schemas.microsoft.com/office/drawing/2014/main" id="{E9EBC0DB-A39C-08F4-333B-3B5FD473B87A}"/>
                </a:ext>
              </a:extLst>
            </p:cNvPr>
            <p:cNvGrpSpPr/>
            <p:nvPr/>
          </p:nvGrpSpPr>
          <p:grpSpPr>
            <a:xfrm>
              <a:off x="169461" y="-571447"/>
              <a:ext cx="5613400" cy="372533"/>
              <a:chOff x="169461" y="-571447"/>
              <a:chExt cx="5613400" cy="372533"/>
            </a:xfrm>
          </p:grpSpPr>
          <p:sp>
            <p:nvSpPr>
              <p:cNvPr id="25" name="四角形: 角を丸くする 24">
                <a:extLst>
                  <a:ext uri="{FF2B5EF4-FFF2-40B4-BE49-F238E27FC236}">
                    <a16:creationId xmlns:a16="http://schemas.microsoft.com/office/drawing/2014/main" id="{FE1235E4-B94D-40DD-BE0C-3E1D7F71F338}"/>
                  </a:ext>
                </a:extLst>
              </p:cNvPr>
              <p:cNvSpPr/>
              <p:nvPr/>
            </p:nvSpPr>
            <p:spPr>
              <a:xfrm>
                <a:off x="245661" y="-512182"/>
                <a:ext cx="5537200" cy="302400"/>
              </a:xfrm>
              <a:prstGeom prst="roundRect">
                <a:avLst/>
              </a:prstGeom>
              <a:gradFill>
                <a:gsLst>
                  <a:gs pos="0">
                    <a:srgbClr val="009900"/>
                  </a:gs>
                  <a:gs pos="93000">
                    <a:srgbClr val="33CC33"/>
                  </a:gs>
                  <a:gs pos="100000">
                    <a:srgbClr val="99FF99"/>
                  </a:gs>
                </a:gsLst>
                <a:lin ang="0" scaled="1"/>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    事前学習・現地学習を通じて初めて知ったことや感じたことを振り返ってみよう</a:t>
                </a:r>
              </a:p>
            </p:txBody>
          </p:sp>
          <p:sp>
            <p:nvSpPr>
              <p:cNvPr id="26" name="楕円 25">
                <a:extLst>
                  <a:ext uri="{FF2B5EF4-FFF2-40B4-BE49-F238E27FC236}">
                    <a16:creationId xmlns:a16="http://schemas.microsoft.com/office/drawing/2014/main" id="{EF430908-749E-9219-102C-B8B3A2D136E0}"/>
                  </a:ext>
                </a:extLst>
              </p:cNvPr>
              <p:cNvSpPr/>
              <p:nvPr/>
            </p:nvSpPr>
            <p:spPr>
              <a:xfrm>
                <a:off x="169461" y="-571447"/>
                <a:ext cx="372533" cy="372533"/>
              </a:xfrm>
              <a:prstGeom prst="ellipse">
                <a:avLst/>
              </a:prstGeom>
              <a:solidFill>
                <a:srgbClr val="0099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６</a:t>
                </a:r>
              </a:p>
            </p:txBody>
          </p:sp>
        </p:grpSp>
        <p:sp>
          <p:nvSpPr>
            <p:cNvPr id="27" name="四角形: 角を丸くする 26">
              <a:extLst>
                <a:ext uri="{FF2B5EF4-FFF2-40B4-BE49-F238E27FC236}">
                  <a16:creationId xmlns:a16="http://schemas.microsoft.com/office/drawing/2014/main" id="{862210AD-E7E9-117C-EA59-07EE70301106}"/>
                </a:ext>
              </a:extLst>
            </p:cNvPr>
            <p:cNvSpPr/>
            <p:nvPr/>
          </p:nvSpPr>
          <p:spPr>
            <a:xfrm>
              <a:off x="169461" y="-148116"/>
              <a:ext cx="5613400" cy="173667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49" b="0" i="0" u="none" strike="noStrike" kern="1200" cap="none" spc="0" normalizeH="0" baseline="0" noProof="0">
                <a:ln>
                  <a:noFill/>
                </a:ln>
                <a:solidFill>
                  <a:prstClr val="white"/>
                </a:solidFill>
                <a:effectLst/>
                <a:uLnTx/>
                <a:uFillTx/>
                <a:latin typeface="Calibri" panose="020F0502020204030204"/>
                <a:ea typeface="07やさしさゴシック手書き" panose="02000600000000000000"/>
                <a:cs typeface="+mn-cs"/>
              </a:endParaRPr>
            </a:p>
          </p:txBody>
        </p:sp>
        <p:sp>
          <p:nvSpPr>
            <p:cNvPr id="30" name="四角形: 角を丸くする 29">
              <a:extLst>
                <a:ext uri="{FF2B5EF4-FFF2-40B4-BE49-F238E27FC236}">
                  <a16:creationId xmlns:a16="http://schemas.microsoft.com/office/drawing/2014/main" id="{8F6D31E3-24AF-B9EA-6ED2-4AA6F3A673BD}"/>
                </a:ext>
              </a:extLst>
            </p:cNvPr>
            <p:cNvSpPr/>
            <p:nvPr/>
          </p:nvSpPr>
          <p:spPr>
            <a:xfrm>
              <a:off x="207430" y="2139669"/>
              <a:ext cx="5613400" cy="17337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49" b="0" i="0" u="none" strike="noStrike" kern="1200" cap="none" spc="0" normalizeH="0" baseline="0" noProof="0">
                <a:ln>
                  <a:noFill/>
                </a:ln>
                <a:solidFill>
                  <a:prstClr val="white"/>
                </a:solidFill>
                <a:effectLst/>
                <a:uLnTx/>
                <a:uFillTx/>
                <a:latin typeface="Calibri" panose="020F0502020204030204"/>
                <a:ea typeface="07やさしさゴシック手書き" panose="02000600000000000000"/>
                <a:cs typeface="+mn-cs"/>
              </a:endParaRPr>
            </a:p>
          </p:txBody>
        </p:sp>
        <p:grpSp>
          <p:nvGrpSpPr>
            <p:cNvPr id="4" name="グループ化 3">
              <a:extLst>
                <a:ext uri="{FF2B5EF4-FFF2-40B4-BE49-F238E27FC236}">
                  <a16:creationId xmlns:a16="http://schemas.microsoft.com/office/drawing/2014/main" id="{EC5102A3-777A-ADAB-FFB6-083CBC2B5DEA}"/>
                </a:ext>
              </a:extLst>
            </p:cNvPr>
            <p:cNvGrpSpPr/>
            <p:nvPr/>
          </p:nvGrpSpPr>
          <p:grpSpPr>
            <a:xfrm>
              <a:off x="169461" y="4003666"/>
              <a:ext cx="5613400" cy="372533"/>
              <a:chOff x="169462" y="4277769"/>
              <a:chExt cx="5613400" cy="372533"/>
            </a:xfrm>
            <a:solidFill>
              <a:srgbClr val="009900"/>
            </a:solidFill>
          </p:grpSpPr>
          <p:sp>
            <p:nvSpPr>
              <p:cNvPr id="31" name="四角形: 角を丸くする 30">
                <a:extLst>
                  <a:ext uri="{FF2B5EF4-FFF2-40B4-BE49-F238E27FC236}">
                    <a16:creationId xmlns:a16="http://schemas.microsoft.com/office/drawing/2014/main" id="{549B2BE9-F364-A742-DF60-35D84CBA2671}"/>
                  </a:ext>
                </a:extLst>
              </p:cNvPr>
              <p:cNvSpPr/>
              <p:nvPr/>
            </p:nvSpPr>
            <p:spPr>
              <a:xfrm>
                <a:off x="245662" y="4337036"/>
                <a:ext cx="5537200" cy="302400"/>
              </a:xfrm>
              <a:prstGeom prst="roundRect">
                <a:avLst/>
              </a:prstGeom>
              <a:gradFill>
                <a:gsLst>
                  <a:gs pos="0">
                    <a:srgbClr val="009900"/>
                  </a:gs>
                  <a:gs pos="50000">
                    <a:srgbClr val="33CC33"/>
                  </a:gs>
                  <a:gs pos="73000">
                    <a:srgbClr val="66FF66"/>
                  </a:gs>
                  <a:gs pos="100000">
                    <a:srgbClr val="99FF99"/>
                  </a:gs>
                </a:gsLst>
                <a:lin ang="0" scaled="1"/>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    このプログラムを通しての感想を書こう</a:t>
                </a:r>
              </a:p>
            </p:txBody>
          </p:sp>
          <p:sp>
            <p:nvSpPr>
              <p:cNvPr id="32" name="楕円 31">
                <a:extLst>
                  <a:ext uri="{FF2B5EF4-FFF2-40B4-BE49-F238E27FC236}">
                    <a16:creationId xmlns:a16="http://schemas.microsoft.com/office/drawing/2014/main" id="{085C4605-3900-32A2-900F-69DD32AC316F}"/>
                  </a:ext>
                </a:extLst>
              </p:cNvPr>
              <p:cNvSpPr/>
              <p:nvPr/>
            </p:nvSpPr>
            <p:spPr>
              <a:xfrm>
                <a:off x="169462" y="4277769"/>
                <a:ext cx="372533" cy="372533"/>
              </a:xfrm>
              <a:prstGeom prst="ellipse">
                <a:avLst/>
              </a:prstGeom>
              <a:gr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８</a:t>
                </a:r>
              </a:p>
            </p:txBody>
          </p:sp>
        </p:grpSp>
        <p:sp>
          <p:nvSpPr>
            <p:cNvPr id="33" name="四角形: 角を丸くする 32">
              <a:extLst>
                <a:ext uri="{FF2B5EF4-FFF2-40B4-BE49-F238E27FC236}">
                  <a16:creationId xmlns:a16="http://schemas.microsoft.com/office/drawing/2014/main" id="{F0A6DBEF-333F-18B9-EBFE-A300D4DF5A6E}"/>
                </a:ext>
              </a:extLst>
            </p:cNvPr>
            <p:cNvSpPr/>
            <p:nvPr/>
          </p:nvSpPr>
          <p:spPr>
            <a:xfrm>
              <a:off x="190496" y="4401655"/>
              <a:ext cx="5613400" cy="1733752"/>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49" b="0" i="0" u="none" strike="noStrike" kern="1200" cap="none" spc="0" normalizeH="0" baseline="0" noProof="0">
                <a:ln>
                  <a:noFill/>
                </a:ln>
                <a:solidFill>
                  <a:prstClr val="white"/>
                </a:solidFill>
                <a:effectLst/>
                <a:uLnTx/>
                <a:uFillTx/>
                <a:latin typeface="Calibri" panose="020F0502020204030204"/>
                <a:ea typeface="07やさしさゴシック手書き" panose="02000600000000000000"/>
                <a:cs typeface="+mn-cs"/>
              </a:endParaRPr>
            </a:p>
          </p:txBody>
        </p:sp>
        <p:sp>
          <p:nvSpPr>
            <p:cNvPr id="29" name="楕円 28">
              <a:extLst>
                <a:ext uri="{FF2B5EF4-FFF2-40B4-BE49-F238E27FC236}">
                  <a16:creationId xmlns:a16="http://schemas.microsoft.com/office/drawing/2014/main" id="{B748A54C-D1B3-7673-EFD8-E14B9309CE72}"/>
                </a:ext>
              </a:extLst>
            </p:cNvPr>
            <p:cNvSpPr/>
            <p:nvPr/>
          </p:nvSpPr>
          <p:spPr>
            <a:xfrm>
              <a:off x="190496" y="1716598"/>
              <a:ext cx="372533" cy="372533"/>
            </a:xfrm>
            <a:prstGeom prst="ellipse">
              <a:avLst/>
            </a:prstGeom>
            <a:solidFill>
              <a:srgbClr val="0099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７</a:t>
              </a:r>
            </a:p>
          </p:txBody>
        </p:sp>
      </p:grpSp>
      <p:grpSp>
        <p:nvGrpSpPr>
          <p:cNvPr id="35" name="グループ化 34">
            <a:extLst>
              <a:ext uri="{FF2B5EF4-FFF2-40B4-BE49-F238E27FC236}">
                <a16:creationId xmlns:a16="http://schemas.microsoft.com/office/drawing/2014/main" id="{64317808-63B7-16B0-9180-62C164018E6D}"/>
              </a:ext>
            </a:extLst>
          </p:cNvPr>
          <p:cNvGrpSpPr/>
          <p:nvPr/>
        </p:nvGrpSpPr>
        <p:grpSpPr>
          <a:xfrm>
            <a:off x="111753" y="5505033"/>
            <a:ext cx="4333878" cy="136527"/>
            <a:chOff x="149002" y="6197041"/>
            <a:chExt cx="5778504" cy="182036"/>
          </a:xfrm>
        </p:grpSpPr>
        <p:cxnSp>
          <p:nvCxnSpPr>
            <p:cNvPr id="36" name="直線コネクタ 35">
              <a:extLst>
                <a:ext uri="{FF2B5EF4-FFF2-40B4-BE49-F238E27FC236}">
                  <a16:creationId xmlns:a16="http://schemas.microsoft.com/office/drawing/2014/main" id="{9DF64B6D-B454-A7F1-F2BE-7D7E315B5A43}"/>
                </a:ext>
              </a:extLst>
            </p:cNvPr>
            <p:cNvCxnSpPr/>
            <p:nvPr/>
          </p:nvCxnSpPr>
          <p:spPr>
            <a:xfrm>
              <a:off x="149002" y="6277413"/>
              <a:ext cx="577850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B9D89950-38BD-965D-4FF2-19DA428C97B2}"/>
                </a:ext>
              </a:extLst>
            </p:cNvPr>
            <p:cNvSpPr/>
            <p:nvPr/>
          </p:nvSpPr>
          <p:spPr>
            <a:xfrm>
              <a:off x="1328605" y="6197041"/>
              <a:ext cx="220133" cy="1820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5" name="四角形: 角を丸くする 4">
              <a:extLst>
                <a:ext uri="{FF2B5EF4-FFF2-40B4-BE49-F238E27FC236}">
                  <a16:creationId xmlns:a16="http://schemas.microsoft.com/office/drawing/2014/main" id="{1D5BBD74-E8B9-F208-5886-0759DC991F16}"/>
                </a:ext>
              </a:extLst>
            </p:cNvPr>
            <p:cNvSpPr/>
            <p:nvPr/>
          </p:nvSpPr>
          <p:spPr>
            <a:xfrm>
              <a:off x="4064185" y="6197042"/>
              <a:ext cx="220133" cy="18203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p:txBody>
        </p:sp>
      </p:grpSp>
      <p:sp>
        <p:nvSpPr>
          <p:cNvPr id="58" name="四角形: 角を丸くする 57">
            <a:extLst>
              <a:ext uri="{FF2B5EF4-FFF2-40B4-BE49-F238E27FC236}">
                <a16:creationId xmlns:a16="http://schemas.microsoft.com/office/drawing/2014/main" id="{DE23F0C7-8514-CFD3-B79C-E177A4A58782}"/>
              </a:ext>
            </a:extLst>
          </p:cNvPr>
          <p:cNvSpPr/>
          <p:nvPr/>
        </p:nvSpPr>
        <p:spPr>
          <a:xfrm>
            <a:off x="4558232" y="1470247"/>
            <a:ext cx="4585768" cy="5693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rPr>
              <a:t>　海は「癒し」や「遊び」の場であるとともに、食料である海産物を</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rPr>
              <a:t>うみ出し、命を支えるかけがえのない場所です。しかし、海の中のこ</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rPr>
              <a:t>とは見えにくいため、意識しないと変化に気がつきません。今海で起</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rPr>
              <a:t>こっている問題について学び、自分の暮らしとのつながりを考え、どう</a:t>
            </a:r>
            <a:endParaRPr kumimoji="0" lang="en-US" altLang="ja-JP"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242424"/>
                </a:solidFill>
                <a:effectLst/>
                <a:uLnTx/>
                <a:uFillTx/>
                <a:latin typeface="游ゴシック" panose="020B0400000000000000" pitchFamily="50" charset="-128"/>
                <a:ea typeface="07やさしさゴシック手書き" panose="02000600000000000000"/>
                <a:cs typeface="+mn-cs"/>
              </a:rPr>
              <a:t>行動していったらよいのかを考えていきましょう。</a:t>
            </a:r>
            <a:endParaRPr kumimoji="0" lang="ja-JP" altLang="en-US" sz="700" b="0" i="0" u="none" strike="noStrike" kern="1200" cap="none" spc="0" normalizeH="0" baseline="0" noProof="0" dirty="0">
              <a:ln>
                <a:noFill/>
              </a:ln>
              <a:solidFill>
                <a:srgbClr val="242424"/>
              </a:solidFill>
              <a:effectLst/>
              <a:uLnTx/>
              <a:uFillTx/>
              <a:latin typeface="ＭＳ Ｐゴシック" panose="020B0600070205080204" pitchFamily="50" charset="-128"/>
              <a:ea typeface="07やさしさゴシック手書き" panose="02000600000000000000"/>
              <a:cs typeface="+mn-cs"/>
            </a:endParaRPr>
          </a:p>
        </p:txBody>
      </p:sp>
      <p:sp>
        <p:nvSpPr>
          <p:cNvPr id="69" name="四角形: 角を丸くする 68">
            <a:extLst>
              <a:ext uri="{FF2B5EF4-FFF2-40B4-BE49-F238E27FC236}">
                <a16:creationId xmlns:a16="http://schemas.microsoft.com/office/drawing/2014/main" id="{A65B88C5-2FE8-F4D6-8C5D-5170F1E7FC39}"/>
              </a:ext>
            </a:extLst>
          </p:cNvPr>
          <p:cNvSpPr/>
          <p:nvPr/>
        </p:nvSpPr>
        <p:spPr>
          <a:xfrm>
            <a:off x="4754419" y="4270070"/>
            <a:ext cx="2356127" cy="2315652"/>
          </a:xfrm>
          <a:prstGeom prst="roundRect">
            <a:avLst>
              <a:gd name="adj" fmla="val 10199"/>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cs typeface="+mn-cs"/>
              </a:rPr>
              <a:t>海で起きている環境変化について知っていることを書いてみよう</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8" name="フローチャート: 論理積ゲート 77">
            <a:extLst>
              <a:ext uri="{FF2B5EF4-FFF2-40B4-BE49-F238E27FC236}">
                <a16:creationId xmlns:a16="http://schemas.microsoft.com/office/drawing/2014/main" id="{EFAD0B2A-8EF8-1D61-BDE4-5B2C627B1F52}"/>
              </a:ext>
            </a:extLst>
          </p:cNvPr>
          <p:cNvSpPr/>
          <p:nvPr/>
        </p:nvSpPr>
        <p:spPr>
          <a:xfrm>
            <a:off x="4714875" y="2177658"/>
            <a:ext cx="1220932" cy="234950"/>
          </a:xfrm>
          <a:prstGeom prst="flowChartDelay">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3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事前学習</a:t>
            </a:r>
          </a:p>
        </p:txBody>
      </p:sp>
      <p:grpSp>
        <p:nvGrpSpPr>
          <p:cNvPr id="28" name="グループ化 27">
            <a:extLst>
              <a:ext uri="{FF2B5EF4-FFF2-40B4-BE49-F238E27FC236}">
                <a16:creationId xmlns:a16="http://schemas.microsoft.com/office/drawing/2014/main" id="{EA045D97-DABF-39E0-933C-3CE5B46A628B}"/>
              </a:ext>
            </a:extLst>
          </p:cNvPr>
          <p:cNvGrpSpPr/>
          <p:nvPr/>
        </p:nvGrpSpPr>
        <p:grpSpPr>
          <a:xfrm>
            <a:off x="4727576" y="2426011"/>
            <a:ext cx="4189244" cy="279400"/>
            <a:chOff x="4716319" y="2336482"/>
            <a:chExt cx="4189244" cy="279400"/>
          </a:xfrm>
        </p:grpSpPr>
        <p:sp>
          <p:nvSpPr>
            <p:cNvPr id="80" name="四角形: 角を丸くする 79">
              <a:extLst>
                <a:ext uri="{FF2B5EF4-FFF2-40B4-BE49-F238E27FC236}">
                  <a16:creationId xmlns:a16="http://schemas.microsoft.com/office/drawing/2014/main" id="{F1556387-FF82-72AC-8874-F626A7D190CA}"/>
                </a:ext>
              </a:extLst>
            </p:cNvPr>
            <p:cNvSpPr/>
            <p:nvPr/>
          </p:nvSpPr>
          <p:spPr>
            <a:xfrm>
              <a:off x="4783355" y="2383165"/>
              <a:ext cx="4122208" cy="186035"/>
            </a:xfrm>
            <a:prstGeom prst="roundRect">
              <a:avLst/>
            </a:prstGeom>
            <a:gradFill flip="none" rotWithShape="1">
              <a:gsLst>
                <a:gs pos="4500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　　自分と海のつながりを振り返る</a:t>
              </a:r>
              <a:endParaRPr kumimoji="0" lang="ja-JP" altLang="en-US" sz="700" b="1" i="0" u="none" strike="noStrike" kern="1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Times New Roman" panose="02020603050405020304" pitchFamily="18" charset="0"/>
              </a:endParaRPr>
            </a:p>
          </p:txBody>
        </p:sp>
        <p:sp>
          <p:nvSpPr>
            <p:cNvPr id="81" name="楕円 80">
              <a:extLst>
                <a:ext uri="{FF2B5EF4-FFF2-40B4-BE49-F238E27FC236}">
                  <a16:creationId xmlns:a16="http://schemas.microsoft.com/office/drawing/2014/main" id="{71C25549-40BC-B14A-6EBA-BECDD028FA27}"/>
                </a:ext>
              </a:extLst>
            </p:cNvPr>
            <p:cNvSpPr/>
            <p:nvPr/>
          </p:nvSpPr>
          <p:spPr>
            <a:xfrm>
              <a:off x="4716319" y="2336482"/>
              <a:ext cx="279400" cy="279400"/>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１</a:t>
              </a:r>
            </a:p>
          </p:txBody>
        </p:sp>
      </p:grpSp>
      <p:sp>
        <p:nvSpPr>
          <p:cNvPr id="82" name="四角形: 角を丸くする 81">
            <a:extLst>
              <a:ext uri="{FF2B5EF4-FFF2-40B4-BE49-F238E27FC236}">
                <a16:creationId xmlns:a16="http://schemas.microsoft.com/office/drawing/2014/main" id="{7723215B-6002-C843-DA6D-9902365D3A10}"/>
              </a:ext>
            </a:extLst>
          </p:cNvPr>
          <p:cNvSpPr/>
          <p:nvPr/>
        </p:nvSpPr>
        <p:spPr>
          <a:xfrm>
            <a:off x="4773469" y="3990670"/>
            <a:ext cx="2356127" cy="199931"/>
          </a:xfrm>
          <a:prstGeom prst="roundRect">
            <a:avLst/>
          </a:prstGeom>
          <a:gradFill flip="none" rotWithShape="1">
            <a:gsLst>
              <a:gs pos="60434">
                <a:srgbClr val="869CC2">
                  <a:lumMod val="36000"/>
                </a:srgbClr>
              </a:gs>
              <a:gs pos="0">
                <a:schemeClr val="accent1">
                  <a:lumMod val="38000"/>
                </a:schemeClr>
              </a:gs>
              <a:gs pos="82000">
                <a:schemeClr val="accent1">
                  <a:lumMod val="45000"/>
                  <a:lumOff val="55000"/>
                </a:schemeClr>
              </a:gs>
              <a:gs pos="93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49"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0" lang="ja-JP" altLang="en-US" sz="749" b="0"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　</a:t>
            </a:r>
            <a:r>
              <a:rPr kumimoji="0" lang="ja-JP" altLang="en-US" sz="749"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mn-cs"/>
              </a:rPr>
              <a:t>海に起きている環境変化は何？</a:t>
            </a:r>
            <a:endParaRPr kumimoji="0" lang="ja-JP" altLang="en-US" sz="700" b="1" i="0" u="none" strike="noStrike" kern="100" cap="none" spc="0" normalizeH="0" baseline="0" noProof="0" dirty="0">
              <a:ln>
                <a:noFill/>
              </a:ln>
              <a:solidFill>
                <a:prstClr val="white"/>
              </a:solidFill>
              <a:effectLst/>
              <a:uLnTx/>
              <a:uFillTx/>
              <a:latin typeface="UD デジタル 教科書体 N-B" panose="02020700000000000000" pitchFamily="17" charset="-128"/>
              <a:ea typeface="07やさしさゴシック手書き" panose="02000600000000000000"/>
              <a:cs typeface="Times New Roman" panose="02020603050405020304" pitchFamily="18" charset="0"/>
            </a:endParaRPr>
          </a:p>
        </p:txBody>
      </p:sp>
      <p:sp>
        <p:nvSpPr>
          <p:cNvPr id="83" name="楕円 82">
            <a:extLst>
              <a:ext uri="{FF2B5EF4-FFF2-40B4-BE49-F238E27FC236}">
                <a16:creationId xmlns:a16="http://schemas.microsoft.com/office/drawing/2014/main" id="{1CC21895-A009-2904-0A71-7DFF38F88FC3}"/>
              </a:ext>
            </a:extLst>
          </p:cNvPr>
          <p:cNvSpPr/>
          <p:nvPr/>
        </p:nvSpPr>
        <p:spPr>
          <a:xfrm>
            <a:off x="4716319" y="3946221"/>
            <a:ext cx="279400" cy="279400"/>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２</a:t>
            </a:r>
          </a:p>
        </p:txBody>
      </p:sp>
      <p:sp>
        <p:nvSpPr>
          <p:cNvPr id="12" name="四角形: 角を丸くする 11">
            <a:extLst>
              <a:ext uri="{FF2B5EF4-FFF2-40B4-BE49-F238E27FC236}">
                <a16:creationId xmlns:a16="http://schemas.microsoft.com/office/drawing/2014/main" id="{7290EF9E-25CB-46DA-AA2B-E1F22C1FC587}"/>
              </a:ext>
            </a:extLst>
          </p:cNvPr>
          <p:cNvSpPr/>
          <p:nvPr/>
        </p:nvSpPr>
        <p:spPr>
          <a:xfrm>
            <a:off x="4133783" y="956997"/>
            <a:ext cx="4572001" cy="62230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w="6350">
                  <a:noFill/>
                </a:ln>
                <a:solidFill>
                  <a:prstClr val="black"/>
                </a:solidFill>
                <a:effectLst/>
                <a:uLnTx/>
                <a:uFillTx/>
                <a:latin typeface="UD デジタル 教科書体 NP-B" panose="02020700000000000000" pitchFamily="18" charset="-128"/>
                <a:ea typeface="07やさしさゴシック手書き" panose="02000600000000000000"/>
                <a:cs typeface="+mn-cs"/>
              </a:rPr>
              <a:t>～藻場から気候変動について考える～</a:t>
            </a:r>
          </a:p>
        </p:txBody>
      </p:sp>
      <p:grpSp>
        <p:nvGrpSpPr>
          <p:cNvPr id="19" name="グループ化 18">
            <a:extLst>
              <a:ext uri="{FF2B5EF4-FFF2-40B4-BE49-F238E27FC236}">
                <a16:creationId xmlns:a16="http://schemas.microsoft.com/office/drawing/2014/main" id="{5CD06902-8D58-3355-FE5D-251AC074A87A}"/>
              </a:ext>
            </a:extLst>
          </p:cNvPr>
          <p:cNvGrpSpPr/>
          <p:nvPr/>
        </p:nvGrpSpPr>
        <p:grpSpPr>
          <a:xfrm>
            <a:off x="4628340" y="32848"/>
            <a:ext cx="4572001" cy="584006"/>
            <a:chOff x="4628340" y="32848"/>
            <a:chExt cx="4572001" cy="584006"/>
          </a:xfrm>
        </p:grpSpPr>
        <p:grpSp>
          <p:nvGrpSpPr>
            <p:cNvPr id="17" name="グループ化 16">
              <a:extLst>
                <a:ext uri="{FF2B5EF4-FFF2-40B4-BE49-F238E27FC236}">
                  <a16:creationId xmlns:a16="http://schemas.microsoft.com/office/drawing/2014/main" id="{35F53E35-8AF4-AC8F-DAF3-EA835E13BC57}"/>
                </a:ext>
              </a:extLst>
            </p:cNvPr>
            <p:cNvGrpSpPr/>
            <p:nvPr/>
          </p:nvGrpSpPr>
          <p:grpSpPr>
            <a:xfrm>
              <a:off x="4628340" y="394573"/>
              <a:ext cx="4572001" cy="222281"/>
              <a:chOff x="4628340" y="394573"/>
              <a:chExt cx="4572001" cy="222281"/>
            </a:xfrm>
          </p:grpSpPr>
          <p:sp>
            <p:nvSpPr>
              <p:cNvPr id="9" name="正方形/長方形 8">
                <a:extLst>
                  <a:ext uri="{FF2B5EF4-FFF2-40B4-BE49-F238E27FC236}">
                    <a16:creationId xmlns:a16="http://schemas.microsoft.com/office/drawing/2014/main" id="{D64F4ABE-1671-5264-2137-694EB5E9D9F7}"/>
                  </a:ext>
                </a:extLst>
              </p:cNvPr>
              <p:cNvSpPr/>
              <p:nvPr/>
            </p:nvSpPr>
            <p:spPr>
              <a:xfrm>
                <a:off x="5656939" y="421543"/>
                <a:ext cx="2601469" cy="1806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四角形: 角を丸くする 55">
                <a:extLst>
                  <a:ext uri="{FF2B5EF4-FFF2-40B4-BE49-F238E27FC236}">
                    <a16:creationId xmlns:a16="http://schemas.microsoft.com/office/drawing/2014/main" id="{AC38205C-CE7E-E805-D976-6BB920AC410B}"/>
                  </a:ext>
                </a:extLst>
              </p:cNvPr>
              <p:cNvSpPr/>
              <p:nvPr/>
            </p:nvSpPr>
            <p:spPr>
              <a:xfrm>
                <a:off x="4628340" y="394573"/>
                <a:ext cx="4572001" cy="222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rPr>
                  <a:t>いおワールドかごしま水族館 </a:t>
                </a:r>
                <a:r>
                  <a:rPr kumimoji="0" lang="en-US" altLang="ja-JP"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rPr>
                  <a:t>×</a:t>
                </a:r>
                <a:r>
                  <a:rPr kumimoji="0" lang="ja-JP" altLang="en-US"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rPr>
                  <a:t> かごしま環境未来館</a:t>
                </a:r>
                <a:endParaRPr kumimoji="0" lang="en-US" altLang="ja-JP" sz="800" b="0" i="0" u="none" strike="noStrike" kern="1200" cap="none" spc="0" normalizeH="0" baseline="0" noProof="0" dirty="0">
                  <a:ln>
                    <a:noFill/>
                  </a:ln>
                  <a:solidFill>
                    <a:srgbClr val="0070C0"/>
                  </a:solidFill>
                  <a:effectLst/>
                  <a:uLnTx/>
                  <a:uFillTx/>
                  <a:latin typeface="07やさしさゴシック手書き" panose="02000600000000000000" pitchFamily="50" charset="-128"/>
                  <a:ea typeface="07やさしさゴシック手書き" panose="02000600000000000000" pitchFamily="50" charset="-128"/>
                  <a:cs typeface="+mn-cs"/>
                </a:endParaRPr>
              </a:p>
            </p:txBody>
          </p:sp>
        </p:grpSp>
        <p:grpSp>
          <p:nvGrpSpPr>
            <p:cNvPr id="16" name="グループ化 15">
              <a:extLst>
                <a:ext uri="{FF2B5EF4-FFF2-40B4-BE49-F238E27FC236}">
                  <a16:creationId xmlns:a16="http://schemas.microsoft.com/office/drawing/2014/main" id="{6A38E2D7-A66D-6608-83AA-891CA26CA6B3}"/>
                </a:ext>
              </a:extLst>
            </p:cNvPr>
            <p:cNvGrpSpPr/>
            <p:nvPr/>
          </p:nvGrpSpPr>
          <p:grpSpPr>
            <a:xfrm>
              <a:off x="5342466" y="32848"/>
              <a:ext cx="3128944" cy="467926"/>
              <a:chOff x="5342466" y="32848"/>
              <a:chExt cx="3128944" cy="467926"/>
            </a:xfrm>
          </p:grpSpPr>
          <p:grpSp>
            <p:nvGrpSpPr>
              <p:cNvPr id="15" name="グループ化 14">
                <a:extLst>
                  <a:ext uri="{FF2B5EF4-FFF2-40B4-BE49-F238E27FC236}">
                    <a16:creationId xmlns:a16="http://schemas.microsoft.com/office/drawing/2014/main" id="{2AACAF8C-427C-1A2F-9675-CD327FE2F42A}"/>
                  </a:ext>
                </a:extLst>
              </p:cNvPr>
              <p:cNvGrpSpPr/>
              <p:nvPr/>
            </p:nvGrpSpPr>
            <p:grpSpPr>
              <a:xfrm>
                <a:off x="5342466" y="32848"/>
                <a:ext cx="3128944" cy="467926"/>
                <a:chOff x="5342466" y="32848"/>
                <a:chExt cx="3128944" cy="467926"/>
              </a:xfrm>
            </p:grpSpPr>
            <p:sp>
              <p:nvSpPr>
                <p:cNvPr id="54" name="四角形: 角を丸くする 53">
                  <a:extLst>
                    <a:ext uri="{FF2B5EF4-FFF2-40B4-BE49-F238E27FC236}">
                      <a16:creationId xmlns:a16="http://schemas.microsoft.com/office/drawing/2014/main" id="{5B627C8F-EC9E-1D0A-A38B-F46239A844C4}"/>
                    </a:ext>
                  </a:extLst>
                </p:cNvPr>
                <p:cNvSpPr/>
                <p:nvPr/>
              </p:nvSpPr>
              <p:spPr>
                <a:xfrm>
                  <a:off x="5342466" y="32848"/>
                  <a:ext cx="3031066" cy="440267"/>
                </a:xfrm>
                <a:prstGeom prst="roundRect">
                  <a:avLst/>
                </a:prstGeom>
                <a:no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w="117475">
                      <a:solidFill>
                        <a:srgbClr val="002060"/>
                      </a:solidFill>
                    </a:ln>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endParaRPr>
                </a:p>
              </p:txBody>
            </p:sp>
            <p:sp>
              <p:nvSpPr>
                <p:cNvPr id="8" name="四角形: 角を丸くする 7">
                  <a:extLst>
                    <a:ext uri="{FF2B5EF4-FFF2-40B4-BE49-F238E27FC236}">
                      <a16:creationId xmlns:a16="http://schemas.microsoft.com/office/drawing/2014/main" id="{8CAAC965-CA5E-23CE-A366-B5A46BC45CF3}"/>
                    </a:ext>
                  </a:extLst>
                </p:cNvPr>
                <p:cNvSpPr/>
                <p:nvPr/>
              </p:nvSpPr>
              <p:spPr>
                <a:xfrm>
                  <a:off x="5440344" y="60507"/>
                  <a:ext cx="3031066" cy="440267"/>
                </a:xfrm>
                <a:prstGeom prst="roundRect">
                  <a:avLst/>
                </a:prstGeom>
                <a:no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w="12700">
                        <a:noFill/>
                      </a:ln>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rPr>
                    <a:t>SDGs</a:t>
                  </a:r>
                  <a:r>
                    <a:rPr kumimoji="1" lang="ja-JP" altLang="en-US" sz="1100" b="1" i="0" u="none" strike="noStrike" kern="1200" cap="none" spc="0" normalizeH="0" baseline="0" noProof="0" dirty="0">
                      <a:ln w="12700">
                        <a:noFill/>
                      </a:ln>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rPr>
                    <a:t>特別プログラム</a:t>
                  </a:r>
                </a:p>
              </p:txBody>
            </p:sp>
          </p:grpSp>
          <p:pic>
            <p:nvPicPr>
              <p:cNvPr id="14" name="図 13">
                <a:extLst>
                  <a:ext uri="{FF2B5EF4-FFF2-40B4-BE49-F238E27FC236}">
                    <a16:creationId xmlns:a16="http://schemas.microsoft.com/office/drawing/2014/main" id="{BBB73DEA-B930-FA6B-D4DD-1DEDBDF90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2907" y="102197"/>
                <a:ext cx="290923" cy="290923"/>
              </a:xfrm>
              <a:prstGeom prst="rect">
                <a:avLst/>
              </a:prstGeom>
            </p:spPr>
          </p:pic>
        </p:grpSp>
      </p:grpSp>
      <p:grpSp>
        <p:nvGrpSpPr>
          <p:cNvPr id="110" name="グループ化 109">
            <a:extLst>
              <a:ext uri="{FF2B5EF4-FFF2-40B4-BE49-F238E27FC236}">
                <a16:creationId xmlns:a16="http://schemas.microsoft.com/office/drawing/2014/main" id="{DDF95975-94AD-183D-63BC-CC74A6EDEA36}"/>
              </a:ext>
            </a:extLst>
          </p:cNvPr>
          <p:cNvGrpSpPr/>
          <p:nvPr/>
        </p:nvGrpSpPr>
        <p:grpSpPr>
          <a:xfrm>
            <a:off x="4637025" y="1409675"/>
            <a:ext cx="4507379" cy="690535"/>
            <a:chOff x="4592363" y="1320641"/>
            <a:chExt cx="4507379" cy="555971"/>
          </a:xfrm>
        </p:grpSpPr>
        <p:sp>
          <p:nvSpPr>
            <p:cNvPr id="22" name="フローチャート: 手操作入力 51">
              <a:extLst>
                <a:ext uri="{FF2B5EF4-FFF2-40B4-BE49-F238E27FC236}">
                  <a16:creationId xmlns:a16="http://schemas.microsoft.com/office/drawing/2014/main" id="{A00F3A84-25D1-CDA4-E1C0-D941D1304428}"/>
                </a:ext>
              </a:extLst>
            </p:cNvPr>
            <p:cNvSpPr/>
            <p:nvPr/>
          </p:nvSpPr>
          <p:spPr>
            <a:xfrm rot="10800000">
              <a:off x="4592363" y="1320641"/>
              <a:ext cx="4483486" cy="457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3 w 10000"/>
                <a:gd name="connsiteY0" fmla="*/ 0 h 10425"/>
                <a:gd name="connsiteX1" fmla="*/ 10000 w 10000"/>
                <a:gd name="connsiteY1" fmla="*/ 425 h 10425"/>
                <a:gd name="connsiteX2" fmla="*/ 10000 w 10000"/>
                <a:gd name="connsiteY2" fmla="*/ 10425 h 10425"/>
                <a:gd name="connsiteX3" fmla="*/ 0 w 10000"/>
                <a:gd name="connsiteY3" fmla="*/ 10425 h 10425"/>
                <a:gd name="connsiteX4" fmla="*/ 53 w 10000"/>
                <a:gd name="connsiteY4" fmla="*/ 0 h 10425"/>
                <a:gd name="connsiteX0" fmla="*/ 3 w 10024"/>
                <a:gd name="connsiteY0" fmla="*/ 0 h 10522"/>
                <a:gd name="connsiteX1" fmla="*/ 10024 w 10024"/>
                <a:gd name="connsiteY1" fmla="*/ 522 h 10522"/>
                <a:gd name="connsiteX2" fmla="*/ 10024 w 10024"/>
                <a:gd name="connsiteY2" fmla="*/ 10522 h 10522"/>
                <a:gd name="connsiteX3" fmla="*/ 24 w 10024"/>
                <a:gd name="connsiteY3" fmla="*/ 10522 h 10522"/>
                <a:gd name="connsiteX4" fmla="*/ 3 w 10024"/>
                <a:gd name="connsiteY4" fmla="*/ 0 h 10522"/>
                <a:gd name="connsiteX0" fmla="*/ 3 w 10056"/>
                <a:gd name="connsiteY0" fmla="*/ 208 h 10730"/>
                <a:gd name="connsiteX1" fmla="*/ 10056 w 10056"/>
                <a:gd name="connsiteY1" fmla="*/ 0 h 10730"/>
                <a:gd name="connsiteX2" fmla="*/ 10024 w 10056"/>
                <a:gd name="connsiteY2" fmla="*/ 10730 h 10730"/>
                <a:gd name="connsiteX3" fmla="*/ 24 w 10056"/>
                <a:gd name="connsiteY3" fmla="*/ 10730 h 10730"/>
                <a:gd name="connsiteX4" fmla="*/ 3 w 10056"/>
                <a:gd name="connsiteY4" fmla="*/ 208 h 10730"/>
                <a:gd name="connsiteX0" fmla="*/ 22 w 10032"/>
                <a:gd name="connsiteY0" fmla="*/ 0 h 11062"/>
                <a:gd name="connsiteX1" fmla="*/ 10032 w 10032"/>
                <a:gd name="connsiteY1" fmla="*/ 332 h 11062"/>
                <a:gd name="connsiteX2" fmla="*/ 10000 w 10032"/>
                <a:gd name="connsiteY2" fmla="*/ 11062 h 11062"/>
                <a:gd name="connsiteX3" fmla="*/ 0 w 10032"/>
                <a:gd name="connsiteY3" fmla="*/ 11062 h 11062"/>
                <a:gd name="connsiteX4" fmla="*/ 22 w 10032"/>
                <a:gd name="connsiteY4" fmla="*/ 0 h 11062"/>
                <a:gd name="connsiteX0" fmla="*/ 22 w 10032"/>
                <a:gd name="connsiteY0" fmla="*/ 0 h 10816"/>
                <a:gd name="connsiteX1" fmla="*/ 10032 w 10032"/>
                <a:gd name="connsiteY1" fmla="*/ 86 h 10816"/>
                <a:gd name="connsiteX2" fmla="*/ 10000 w 10032"/>
                <a:gd name="connsiteY2" fmla="*/ 10816 h 10816"/>
                <a:gd name="connsiteX3" fmla="*/ 0 w 10032"/>
                <a:gd name="connsiteY3" fmla="*/ 10816 h 10816"/>
                <a:gd name="connsiteX4" fmla="*/ 22 w 10032"/>
                <a:gd name="connsiteY4" fmla="*/ 0 h 1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816">
                  <a:moveTo>
                    <a:pt x="22" y="0"/>
                  </a:moveTo>
                  <a:lnTo>
                    <a:pt x="10032" y="86"/>
                  </a:lnTo>
                  <a:cubicBezTo>
                    <a:pt x="10021" y="3663"/>
                    <a:pt x="10011" y="7239"/>
                    <a:pt x="10000" y="10816"/>
                  </a:cubicBezTo>
                  <a:lnTo>
                    <a:pt x="0" y="10816"/>
                  </a:lnTo>
                  <a:cubicBezTo>
                    <a:pt x="18" y="7341"/>
                    <a:pt x="4" y="3475"/>
                    <a:pt x="22" y="0"/>
                  </a:cubicBezTo>
                  <a:close/>
                </a:path>
              </a:pathLst>
            </a:custGeom>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フローチャート: 手操作入力 51">
              <a:extLst>
                <a:ext uri="{FF2B5EF4-FFF2-40B4-BE49-F238E27FC236}">
                  <a16:creationId xmlns:a16="http://schemas.microsoft.com/office/drawing/2014/main" id="{611341DC-616B-B1EF-97E5-388279759664}"/>
                </a:ext>
              </a:extLst>
            </p:cNvPr>
            <p:cNvSpPr/>
            <p:nvPr/>
          </p:nvSpPr>
          <p:spPr>
            <a:xfrm rot="10800000">
              <a:off x="4616256" y="1830893"/>
              <a:ext cx="4483486" cy="4571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53 w 10000"/>
                <a:gd name="connsiteY0" fmla="*/ 0 h 10425"/>
                <a:gd name="connsiteX1" fmla="*/ 10000 w 10000"/>
                <a:gd name="connsiteY1" fmla="*/ 425 h 10425"/>
                <a:gd name="connsiteX2" fmla="*/ 10000 w 10000"/>
                <a:gd name="connsiteY2" fmla="*/ 10425 h 10425"/>
                <a:gd name="connsiteX3" fmla="*/ 0 w 10000"/>
                <a:gd name="connsiteY3" fmla="*/ 10425 h 10425"/>
                <a:gd name="connsiteX4" fmla="*/ 53 w 10000"/>
                <a:gd name="connsiteY4" fmla="*/ 0 h 10425"/>
                <a:gd name="connsiteX0" fmla="*/ 3 w 10024"/>
                <a:gd name="connsiteY0" fmla="*/ 0 h 10522"/>
                <a:gd name="connsiteX1" fmla="*/ 10024 w 10024"/>
                <a:gd name="connsiteY1" fmla="*/ 522 h 10522"/>
                <a:gd name="connsiteX2" fmla="*/ 10024 w 10024"/>
                <a:gd name="connsiteY2" fmla="*/ 10522 h 10522"/>
                <a:gd name="connsiteX3" fmla="*/ 24 w 10024"/>
                <a:gd name="connsiteY3" fmla="*/ 10522 h 10522"/>
                <a:gd name="connsiteX4" fmla="*/ 3 w 10024"/>
                <a:gd name="connsiteY4" fmla="*/ 0 h 10522"/>
                <a:gd name="connsiteX0" fmla="*/ 3 w 10056"/>
                <a:gd name="connsiteY0" fmla="*/ 208 h 10730"/>
                <a:gd name="connsiteX1" fmla="*/ 10056 w 10056"/>
                <a:gd name="connsiteY1" fmla="*/ 0 h 10730"/>
                <a:gd name="connsiteX2" fmla="*/ 10024 w 10056"/>
                <a:gd name="connsiteY2" fmla="*/ 10730 h 10730"/>
                <a:gd name="connsiteX3" fmla="*/ 24 w 10056"/>
                <a:gd name="connsiteY3" fmla="*/ 10730 h 10730"/>
                <a:gd name="connsiteX4" fmla="*/ 3 w 10056"/>
                <a:gd name="connsiteY4" fmla="*/ 208 h 10730"/>
                <a:gd name="connsiteX0" fmla="*/ 22 w 10032"/>
                <a:gd name="connsiteY0" fmla="*/ 0 h 11062"/>
                <a:gd name="connsiteX1" fmla="*/ 10032 w 10032"/>
                <a:gd name="connsiteY1" fmla="*/ 332 h 11062"/>
                <a:gd name="connsiteX2" fmla="*/ 10000 w 10032"/>
                <a:gd name="connsiteY2" fmla="*/ 11062 h 11062"/>
                <a:gd name="connsiteX3" fmla="*/ 0 w 10032"/>
                <a:gd name="connsiteY3" fmla="*/ 11062 h 11062"/>
                <a:gd name="connsiteX4" fmla="*/ 22 w 10032"/>
                <a:gd name="connsiteY4" fmla="*/ 0 h 11062"/>
                <a:gd name="connsiteX0" fmla="*/ 22 w 10032"/>
                <a:gd name="connsiteY0" fmla="*/ 0 h 10816"/>
                <a:gd name="connsiteX1" fmla="*/ 10032 w 10032"/>
                <a:gd name="connsiteY1" fmla="*/ 86 h 10816"/>
                <a:gd name="connsiteX2" fmla="*/ 10000 w 10032"/>
                <a:gd name="connsiteY2" fmla="*/ 10816 h 10816"/>
                <a:gd name="connsiteX3" fmla="*/ 0 w 10032"/>
                <a:gd name="connsiteY3" fmla="*/ 10816 h 10816"/>
                <a:gd name="connsiteX4" fmla="*/ 22 w 10032"/>
                <a:gd name="connsiteY4" fmla="*/ 0 h 10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2" h="10816">
                  <a:moveTo>
                    <a:pt x="22" y="0"/>
                  </a:moveTo>
                  <a:lnTo>
                    <a:pt x="10032" y="86"/>
                  </a:lnTo>
                  <a:cubicBezTo>
                    <a:pt x="10021" y="3663"/>
                    <a:pt x="10011" y="7239"/>
                    <a:pt x="10000" y="10816"/>
                  </a:cubicBezTo>
                  <a:lnTo>
                    <a:pt x="0" y="10816"/>
                  </a:lnTo>
                  <a:cubicBezTo>
                    <a:pt x="18" y="7341"/>
                    <a:pt x="4" y="3475"/>
                    <a:pt x="22" y="0"/>
                  </a:cubicBezTo>
                  <a:close/>
                </a:path>
              </a:pathLst>
            </a:custGeom>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85" name="グループ化 84">
            <a:extLst>
              <a:ext uri="{FF2B5EF4-FFF2-40B4-BE49-F238E27FC236}">
                <a16:creationId xmlns:a16="http://schemas.microsoft.com/office/drawing/2014/main" id="{89B441A1-3790-1913-3232-A0C4B91510DE}"/>
              </a:ext>
            </a:extLst>
          </p:cNvPr>
          <p:cNvGrpSpPr/>
          <p:nvPr/>
        </p:nvGrpSpPr>
        <p:grpSpPr>
          <a:xfrm>
            <a:off x="136355" y="5668310"/>
            <a:ext cx="4210050" cy="1099190"/>
            <a:chOff x="136355" y="5668310"/>
            <a:chExt cx="4210050" cy="1099190"/>
          </a:xfrm>
        </p:grpSpPr>
        <p:sp>
          <p:nvSpPr>
            <p:cNvPr id="34" name="四角形: 角を丸くする 33">
              <a:extLst>
                <a:ext uri="{FF2B5EF4-FFF2-40B4-BE49-F238E27FC236}">
                  <a16:creationId xmlns:a16="http://schemas.microsoft.com/office/drawing/2014/main" id="{AA81568D-0A63-6C8D-50D7-07B8583D0825}"/>
                </a:ext>
              </a:extLst>
            </p:cNvPr>
            <p:cNvSpPr/>
            <p:nvPr/>
          </p:nvSpPr>
          <p:spPr>
            <a:xfrm>
              <a:off x="136355" y="5668310"/>
              <a:ext cx="4210050" cy="1099190"/>
            </a:xfrm>
            <a:prstGeom prst="roundRect">
              <a:avLst>
                <a:gd name="adj" fmla="val 627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349" b="0" i="0" u="none" strike="noStrike" kern="1200" cap="none" spc="0" normalizeH="0" baseline="0" noProof="0" dirty="0">
                <a:ln>
                  <a:noFill/>
                </a:ln>
                <a:solidFill>
                  <a:prstClr val="black"/>
                </a:solidFill>
                <a:effectLst/>
                <a:uLnTx/>
                <a:uFillTx/>
                <a:latin typeface="HGS明朝E" panose="02020900000000000000" pitchFamily="18" charset="-128"/>
                <a:ea typeface="HGS明朝E" panose="020209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600" b="0" i="0" u="none" strike="noStrike" kern="1200" cap="none" spc="0" normalizeH="0" baseline="0" noProof="0" dirty="0">
                <a:ln>
                  <a:noFill/>
                </a:ln>
                <a:solidFill>
                  <a:prstClr val="black"/>
                </a:solidFill>
                <a:effectLst/>
                <a:uLnTx/>
                <a:uFillTx/>
                <a:latin typeface="HGS明朝E" panose="02020900000000000000" pitchFamily="18" charset="-128"/>
                <a:ea typeface="HGS明朝E" panose="020209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88" b="0" i="0" u="none" strike="noStrike" kern="1200" cap="none" spc="0" normalizeH="0" baseline="0" noProof="0" dirty="0">
                  <a:ln>
                    <a:noFill/>
                  </a:ln>
                  <a:solidFill>
                    <a:prstClr val="black"/>
                  </a:solidFill>
                  <a:effectLst/>
                  <a:uLnTx/>
                  <a:uFillTx/>
                  <a:latin typeface="HGS明朝E" panose="02020900000000000000" pitchFamily="18" charset="-128"/>
                  <a:ea typeface="HGS明朝E" panose="02020900000000000000" pitchFamily="18" charset="-128"/>
                  <a:cs typeface="+mn-cs"/>
                </a:rPr>
                <a:t>　　　　　　　　　　　　　　　　　　　　　　　　　　　　　　　　　　　　　　　　　　　　　　　　　　　　　　　　　　　　　　　　　　　　　　　　　　　　　　　　　　　　　</a:t>
              </a:r>
            </a:p>
          </p:txBody>
        </p:sp>
        <p:sp>
          <p:nvSpPr>
            <p:cNvPr id="2" name="正方形/長方形 1">
              <a:extLst>
                <a:ext uri="{FF2B5EF4-FFF2-40B4-BE49-F238E27FC236}">
                  <a16:creationId xmlns:a16="http://schemas.microsoft.com/office/drawing/2014/main" id="{24D5640A-B051-24FD-B687-3955077D160A}"/>
                </a:ext>
              </a:extLst>
            </p:cNvPr>
            <p:cNvSpPr/>
            <p:nvPr/>
          </p:nvSpPr>
          <p:spPr>
            <a:xfrm>
              <a:off x="1066646" y="5710460"/>
              <a:ext cx="2600712" cy="253918"/>
            </a:xfrm>
            <a:prstGeom prst="rect">
              <a:avLst/>
            </a:prstGeom>
            <a:noFill/>
          </p:spPr>
          <p:txBody>
            <a:bodyPr wrap="none" lIns="68580" tIns="34291" rIns="68580" bIns="3429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w="0"/>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mn-cs"/>
                </a:rPr>
                <a:t>明日のために今日からスタート！！</a:t>
              </a:r>
            </a:p>
          </p:txBody>
        </p:sp>
        <p:pic>
          <p:nvPicPr>
            <p:cNvPr id="41" name="図 40">
              <a:extLst>
                <a:ext uri="{FF2B5EF4-FFF2-40B4-BE49-F238E27FC236}">
                  <a16:creationId xmlns:a16="http://schemas.microsoft.com/office/drawing/2014/main" id="{6E7B3E66-71C2-9D95-9434-31D66E635AC9}"/>
                </a:ext>
              </a:extLst>
            </p:cNvPr>
            <p:cNvPicPr>
              <a:picLocks noChangeAspect="1"/>
            </p:cNvPicPr>
            <p:nvPr/>
          </p:nvPicPr>
          <p:blipFill>
            <a:blip r:embed="rId3"/>
            <a:stretch>
              <a:fillRect/>
            </a:stretch>
          </p:blipFill>
          <p:spPr>
            <a:xfrm flipH="1">
              <a:off x="3870858" y="6466336"/>
              <a:ext cx="335873" cy="230943"/>
            </a:xfrm>
            <a:prstGeom prst="rect">
              <a:avLst/>
            </a:prstGeom>
          </p:spPr>
        </p:pic>
        <p:cxnSp>
          <p:nvCxnSpPr>
            <p:cNvPr id="53" name="直線コネクタ 52">
              <a:extLst>
                <a:ext uri="{FF2B5EF4-FFF2-40B4-BE49-F238E27FC236}">
                  <a16:creationId xmlns:a16="http://schemas.microsoft.com/office/drawing/2014/main" id="{11A52A60-01FA-A11B-041D-9F41DCA070AB}"/>
                </a:ext>
              </a:extLst>
            </p:cNvPr>
            <p:cNvCxnSpPr>
              <a:cxnSpLocks/>
              <a:endCxn id="41" idx="2"/>
            </p:cNvCxnSpPr>
            <p:nvPr/>
          </p:nvCxnSpPr>
          <p:spPr>
            <a:xfrm>
              <a:off x="2185675" y="6697279"/>
              <a:ext cx="1853119" cy="0"/>
            </a:xfrm>
            <a:prstGeom prst="line">
              <a:avLst/>
            </a:prstGeom>
            <a:ln w="19050">
              <a:solidFill>
                <a:srgbClr val="9CC46E"/>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62E6A026-41E6-2908-E847-CBEF53DB7D66}"/>
                </a:ext>
              </a:extLst>
            </p:cNvPr>
            <p:cNvSpPr/>
            <p:nvPr/>
          </p:nvSpPr>
          <p:spPr>
            <a:xfrm>
              <a:off x="2185675" y="6483703"/>
              <a:ext cx="350096" cy="196210"/>
            </a:xfrm>
            <a:prstGeom prst="rect">
              <a:avLst/>
            </a:prstGeom>
            <a:noFill/>
          </p:spPr>
          <p:txBody>
            <a:bodyPr wrap="none" lIns="68580" tIns="34291" rIns="68580" bIns="3429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25" b="0" i="0" u="none" strike="noStrike" kern="1200" cap="none" spc="0" normalizeH="0" baseline="0" noProof="0" dirty="0">
                  <a:ln w="0"/>
                  <a:solidFill>
                    <a:prstClr val="black"/>
                  </a:solidFill>
                  <a:effectLst/>
                  <a:uLnTx/>
                  <a:uFillTx/>
                  <a:latin typeface="07やさしさゴシック手書き" panose="02000600000000000000" pitchFamily="50" charset="-128"/>
                  <a:ea typeface="07やさしさゴシック手書き" panose="02000600000000000000" pitchFamily="50" charset="-128"/>
                  <a:cs typeface="+mn-cs"/>
                </a:rPr>
                <a:t>氏名</a:t>
              </a:r>
            </a:p>
          </p:txBody>
        </p:sp>
        <p:sp>
          <p:nvSpPr>
            <p:cNvPr id="77" name="正方形/長方形 76">
              <a:extLst>
                <a:ext uri="{FF2B5EF4-FFF2-40B4-BE49-F238E27FC236}">
                  <a16:creationId xmlns:a16="http://schemas.microsoft.com/office/drawing/2014/main" id="{081AF9B3-85F0-F561-E8CC-291008670A63}"/>
                </a:ext>
              </a:extLst>
            </p:cNvPr>
            <p:cNvSpPr/>
            <p:nvPr/>
          </p:nvSpPr>
          <p:spPr>
            <a:xfrm>
              <a:off x="245977" y="5917927"/>
              <a:ext cx="3967033" cy="203934"/>
            </a:xfrm>
            <a:prstGeom prst="rect">
              <a:avLst/>
            </a:prstGeom>
            <a:solidFill>
              <a:srgbClr val="9CC46E"/>
            </a:solidFill>
          </p:spPr>
          <p:txBody>
            <a:bodyPr wrap="square" lIns="68580" tIns="34291" rIns="68580" bIns="34291" anchor="ctr">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07やさしさゴシック手書き"/>
                  <a:ea typeface="游明朝" panose="02020400000000000000" pitchFamily="18" charset="-128"/>
                  <a:cs typeface="Times New Roman" panose="02020603050405020304" pitchFamily="18" charset="0"/>
                </a:rPr>
                <a:t>                        </a:t>
              </a:r>
              <a:r>
                <a:rPr kumimoji="0" lang="ja-JP" altLang="en-US" sz="1049" b="1" i="0" u="none" strike="noStrike" kern="1200" cap="none" spc="0" normalizeH="0" baseline="0" noProof="0" dirty="0">
                  <a:ln w="0"/>
                  <a:solidFill>
                    <a:prstClr val="white"/>
                  </a:solidFill>
                  <a:effectLst/>
                  <a:uLnTx/>
                  <a:uFillTx/>
                  <a:latin typeface="07やさしさゴシック手書き" panose="02000600000000000000" pitchFamily="50" charset="-128"/>
                  <a:ea typeface="07やさしさゴシック手書き" panose="02000600000000000000" pitchFamily="50" charset="-128"/>
                  <a:cs typeface="+mn-cs"/>
                </a:rPr>
                <a:t>マイ行動宣言</a:t>
              </a:r>
            </a:p>
          </p:txBody>
        </p:sp>
        <p:pic>
          <p:nvPicPr>
            <p:cNvPr id="57" name="図 56">
              <a:extLst>
                <a:ext uri="{FF2B5EF4-FFF2-40B4-BE49-F238E27FC236}">
                  <a16:creationId xmlns:a16="http://schemas.microsoft.com/office/drawing/2014/main" id="{2F2E74F9-0A8A-8C8F-D8C8-94B42B5F82BD}"/>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4247" y="5737361"/>
              <a:ext cx="751020" cy="740319"/>
            </a:xfrm>
            <a:prstGeom prst="rect">
              <a:avLst/>
            </a:prstGeom>
          </p:spPr>
        </p:pic>
      </p:grpSp>
      <p:pic>
        <p:nvPicPr>
          <p:cNvPr id="91" name="図 90">
            <a:extLst>
              <a:ext uri="{FF2B5EF4-FFF2-40B4-BE49-F238E27FC236}">
                <a16:creationId xmlns:a16="http://schemas.microsoft.com/office/drawing/2014/main" id="{6FF579EA-DADE-C2F0-3FE8-D79675D34EE6}"/>
              </a:ext>
            </a:extLst>
          </p:cNvPr>
          <p:cNvPicPr>
            <a:picLocks noChangeAspect="1"/>
          </p:cNvPicPr>
          <p:nvPr/>
        </p:nvPicPr>
        <p:blipFill rotWithShape="1">
          <a:blip r:embed="rId5"/>
          <a:srcRect l="-1" t="3839" r="2772"/>
          <a:stretch/>
        </p:blipFill>
        <p:spPr>
          <a:xfrm>
            <a:off x="7381222" y="3858516"/>
            <a:ext cx="1619905" cy="2813496"/>
          </a:xfrm>
          <a:prstGeom prst="rect">
            <a:avLst/>
          </a:prstGeom>
        </p:spPr>
      </p:pic>
      <p:grpSp>
        <p:nvGrpSpPr>
          <p:cNvPr id="3" name="グループ化 2">
            <a:extLst>
              <a:ext uri="{FF2B5EF4-FFF2-40B4-BE49-F238E27FC236}">
                <a16:creationId xmlns:a16="http://schemas.microsoft.com/office/drawing/2014/main" id="{D2D2023D-3469-0AD6-6137-F6F611078133}"/>
              </a:ext>
            </a:extLst>
          </p:cNvPr>
          <p:cNvGrpSpPr/>
          <p:nvPr/>
        </p:nvGrpSpPr>
        <p:grpSpPr>
          <a:xfrm>
            <a:off x="7335846" y="4378812"/>
            <a:ext cx="1070686" cy="886452"/>
            <a:chOff x="8276583" y="4218570"/>
            <a:chExt cx="1070686" cy="886452"/>
          </a:xfrm>
        </p:grpSpPr>
        <p:pic>
          <p:nvPicPr>
            <p:cNvPr id="72" name="図 71">
              <a:extLst>
                <a:ext uri="{FF2B5EF4-FFF2-40B4-BE49-F238E27FC236}">
                  <a16:creationId xmlns:a16="http://schemas.microsoft.com/office/drawing/2014/main" id="{26281EA3-7C19-E01D-3777-BF3E607994DC}"/>
                </a:ext>
              </a:extLst>
            </p:cNvPr>
            <p:cNvPicPr>
              <a:picLocks noChangeAspect="1"/>
            </p:cNvPicPr>
            <p:nvPr/>
          </p:nvPicPr>
          <p:blipFill>
            <a:blip r:embed="rId6"/>
            <a:stretch>
              <a:fillRect/>
            </a:stretch>
          </p:blipFill>
          <p:spPr>
            <a:xfrm>
              <a:off x="8388764" y="4694701"/>
              <a:ext cx="578509" cy="410321"/>
            </a:xfrm>
            <a:prstGeom prst="rect">
              <a:avLst/>
            </a:prstGeom>
            <a:noFill/>
          </p:spPr>
        </p:pic>
        <p:grpSp>
          <p:nvGrpSpPr>
            <p:cNvPr id="73" name="グループ化 72">
              <a:extLst>
                <a:ext uri="{FF2B5EF4-FFF2-40B4-BE49-F238E27FC236}">
                  <a16:creationId xmlns:a16="http://schemas.microsoft.com/office/drawing/2014/main" id="{A15158EC-54CE-1D4B-CB39-814DDEF655B1}"/>
                </a:ext>
              </a:extLst>
            </p:cNvPr>
            <p:cNvGrpSpPr/>
            <p:nvPr/>
          </p:nvGrpSpPr>
          <p:grpSpPr>
            <a:xfrm>
              <a:off x="8967292" y="4218570"/>
              <a:ext cx="379977" cy="553014"/>
              <a:chOff x="12117487" y="4679780"/>
              <a:chExt cx="521406" cy="624596"/>
            </a:xfrm>
          </p:grpSpPr>
          <p:cxnSp>
            <p:nvCxnSpPr>
              <p:cNvPr id="74" name="直線コネクタ 73">
                <a:extLst>
                  <a:ext uri="{FF2B5EF4-FFF2-40B4-BE49-F238E27FC236}">
                    <a16:creationId xmlns:a16="http://schemas.microsoft.com/office/drawing/2014/main" id="{493F9BBE-481A-C791-E961-3E3ADEC1D3D5}"/>
                  </a:ext>
                </a:extLst>
              </p:cNvPr>
              <p:cNvCxnSpPr>
                <a:cxnSpLocks/>
                <a:endCxn id="93" idx="2"/>
              </p:cNvCxnSpPr>
              <p:nvPr/>
            </p:nvCxnSpPr>
            <p:spPr>
              <a:xfrm flipV="1">
                <a:off x="12128050" y="4679780"/>
                <a:ext cx="510843" cy="7746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5" name="直線コネクタ 74">
                <a:extLst>
                  <a:ext uri="{FF2B5EF4-FFF2-40B4-BE49-F238E27FC236}">
                    <a16:creationId xmlns:a16="http://schemas.microsoft.com/office/drawing/2014/main" id="{DBFC77FA-68E3-48F7-90C9-E09589DC65AC}"/>
                  </a:ext>
                </a:extLst>
              </p:cNvPr>
              <p:cNvCxnSpPr>
                <a:cxnSpLocks/>
                <a:endCxn id="92" idx="4"/>
              </p:cNvCxnSpPr>
              <p:nvPr/>
            </p:nvCxnSpPr>
            <p:spPr>
              <a:xfrm flipV="1">
                <a:off x="12117487" y="4762119"/>
                <a:ext cx="484328" cy="542257"/>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grpSp>
        <p:pic>
          <p:nvPicPr>
            <p:cNvPr id="13" name="図 12" descr="テキスト&#10;&#10;自動的に生成された説明">
              <a:extLst>
                <a:ext uri="{FF2B5EF4-FFF2-40B4-BE49-F238E27FC236}">
                  <a16:creationId xmlns:a16="http://schemas.microsoft.com/office/drawing/2014/main" id="{24722DB1-5235-68C8-B495-F221B9910A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6583" y="4241430"/>
              <a:ext cx="680210" cy="224765"/>
            </a:xfrm>
            <a:prstGeom prst="rect">
              <a:avLst/>
            </a:prstGeom>
            <a:noFill/>
          </p:spPr>
        </p:pic>
      </p:grpSp>
      <p:sp>
        <p:nvSpPr>
          <p:cNvPr id="92" name="楕円 91">
            <a:extLst>
              <a:ext uri="{FF2B5EF4-FFF2-40B4-BE49-F238E27FC236}">
                <a16:creationId xmlns:a16="http://schemas.microsoft.com/office/drawing/2014/main" id="{364507BC-0CCC-B8DA-93D3-2BB3BC016427}"/>
              </a:ext>
            </a:extLst>
          </p:cNvPr>
          <p:cNvSpPr/>
          <p:nvPr/>
        </p:nvSpPr>
        <p:spPr>
          <a:xfrm>
            <a:off x="8356636" y="4405986"/>
            <a:ext cx="45719" cy="4571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3" name="楕円 92">
            <a:extLst>
              <a:ext uri="{FF2B5EF4-FFF2-40B4-BE49-F238E27FC236}">
                <a16:creationId xmlns:a16="http://schemas.microsoft.com/office/drawing/2014/main" id="{075D1F90-8E8B-2ABC-9B1C-A4A33AB2DF51}"/>
              </a:ext>
            </a:extLst>
          </p:cNvPr>
          <p:cNvSpPr/>
          <p:nvPr/>
        </p:nvSpPr>
        <p:spPr>
          <a:xfrm>
            <a:off x="8406527" y="4355953"/>
            <a:ext cx="45719" cy="4571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四角形: 角を丸くする 65">
            <a:extLst>
              <a:ext uri="{FF2B5EF4-FFF2-40B4-BE49-F238E27FC236}">
                <a16:creationId xmlns:a16="http://schemas.microsoft.com/office/drawing/2014/main" id="{14BC45AD-EF83-6A06-1665-01BC50E09C6C}"/>
              </a:ext>
            </a:extLst>
          </p:cNvPr>
          <p:cNvSpPr/>
          <p:nvPr/>
        </p:nvSpPr>
        <p:spPr>
          <a:xfrm>
            <a:off x="4754419" y="2721456"/>
            <a:ext cx="4208293" cy="1202484"/>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cs typeface="+mn-cs"/>
              </a:rPr>
              <a:t>自分の体験や生活の中で、今までどのように海と関わってきたのか思い出してみよう</a:t>
            </a:r>
          </a:p>
        </p:txBody>
      </p:sp>
      <p:grpSp>
        <p:nvGrpSpPr>
          <p:cNvPr id="44" name="グループ化 43">
            <a:extLst>
              <a:ext uri="{FF2B5EF4-FFF2-40B4-BE49-F238E27FC236}">
                <a16:creationId xmlns:a16="http://schemas.microsoft.com/office/drawing/2014/main" id="{AB41AE97-A4DD-A640-1D4A-23C6A8A471EE}"/>
              </a:ext>
            </a:extLst>
          </p:cNvPr>
          <p:cNvGrpSpPr/>
          <p:nvPr/>
        </p:nvGrpSpPr>
        <p:grpSpPr>
          <a:xfrm>
            <a:off x="1797300" y="5362266"/>
            <a:ext cx="5484696" cy="1434657"/>
            <a:chOff x="1797300" y="5362266"/>
            <a:chExt cx="5484696" cy="1434657"/>
          </a:xfrm>
        </p:grpSpPr>
        <p:sp>
          <p:nvSpPr>
            <p:cNvPr id="42" name="テキスト ボックス 41">
              <a:extLst>
                <a:ext uri="{FF2B5EF4-FFF2-40B4-BE49-F238E27FC236}">
                  <a16:creationId xmlns:a16="http://schemas.microsoft.com/office/drawing/2014/main" id="{CFAAC4A6-8950-BA0E-E77C-D99CFA834B3B}"/>
                </a:ext>
              </a:extLst>
            </p:cNvPr>
            <p:cNvSpPr txBox="1"/>
            <p:nvPr/>
          </p:nvSpPr>
          <p:spPr>
            <a:xfrm>
              <a:off x="6700603" y="6550702"/>
              <a:ext cx="581393"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rPr>
                <a:t>-1-</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endParaRPr>
            </a:p>
          </p:txBody>
        </p:sp>
        <p:sp>
          <p:nvSpPr>
            <p:cNvPr id="43" name="テキスト ボックス 42">
              <a:extLst>
                <a:ext uri="{FF2B5EF4-FFF2-40B4-BE49-F238E27FC236}">
                  <a16:creationId xmlns:a16="http://schemas.microsoft.com/office/drawing/2014/main" id="{E685A592-525D-06BE-7164-BB8128161284}"/>
                </a:ext>
              </a:extLst>
            </p:cNvPr>
            <p:cNvSpPr txBox="1"/>
            <p:nvPr/>
          </p:nvSpPr>
          <p:spPr>
            <a:xfrm>
              <a:off x="1797300" y="5362266"/>
              <a:ext cx="581393"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rPr>
                <a:t>-4-</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07やさしさゴシック手書き" panose="02000600000000000000"/>
              </a:endParaRPr>
            </a:p>
          </p:txBody>
        </p:sp>
      </p:grpSp>
      <p:pic>
        <p:nvPicPr>
          <p:cNvPr id="7" name="図 6">
            <a:extLst>
              <a:ext uri="{FF2B5EF4-FFF2-40B4-BE49-F238E27FC236}">
                <a16:creationId xmlns:a16="http://schemas.microsoft.com/office/drawing/2014/main" id="{F789BE50-2129-3274-2905-AF1E31463B60}"/>
              </a:ext>
            </a:extLst>
          </p:cNvPr>
          <p:cNvPicPr>
            <a:picLocks noChangeAspect="1"/>
          </p:cNvPicPr>
          <p:nvPr/>
        </p:nvPicPr>
        <p:blipFill>
          <a:blip r:embed="rId8"/>
          <a:stretch>
            <a:fillRect/>
          </a:stretch>
        </p:blipFill>
        <p:spPr>
          <a:xfrm>
            <a:off x="7382476" y="1266034"/>
            <a:ext cx="1675831" cy="1023409"/>
          </a:xfrm>
          <a:prstGeom prst="rect">
            <a:avLst/>
          </a:prstGeom>
        </p:spPr>
      </p:pic>
      <p:pic>
        <p:nvPicPr>
          <p:cNvPr id="10" name="図 9">
            <a:extLst>
              <a:ext uri="{FF2B5EF4-FFF2-40B4-BE49-F238E27FC236}">
                <a16:creationId xmlns:a16="http://schemas.microsoft.com/office/drawing/2014/main" id="{25134703-C21E-DA32-6D91-13C07B84B704}"/>
              </a:ext>
            </a:extLst>
          </p:cNvPr>
          <p:cNvPicPr>
            <a:picLocks noChangeAspect="1"/>
          </p:cNvPicPr>
          <p:nvPr/>
        </p:nvPicPr>
        <p:blipFill>
          <a:blip r:embed="rId9"/>
          <a:stretch>
            <a:fillRect/>
          </a:stretch>
        </p:blipFill>
        <p:spPr>
          <a:xfrm>
            <a:off x="5503959" y="654136"/>
            <a:ext cx="2852677" cy="380010"/>
          </a:xfrm>
          <a:prstGeom prst="rect">
            <a:avLst/>
          </a:prstGeom>
        </p:spPr>
      </p:pic>
    </p:spTree>
    <p:extLst>
      <p:ext uri="{BB962C8B-B14F-4D97-AF65-F5344CB8AC3E}">
        <p14:creationId xmlns:p14="http://schemas.microsoft.com/office/powerpoint/2010/main" val="3838137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26704-57DE-3263-7C77-9370A6641514}"/>
            </a:ext>
          </a:extLst>
        </p:cNvPr>
        <p:cNvGrpSpPr/>
        <p:nvPr/>
      </p:nvGrpSpPr>
      <p:grpSpPr>
        <a:xfrm>
          <a:off x="0" y="0"/>
          <a:ext cx="0" cy="0"/>
          <a:chOff x="0" y="0"/>
          <a:chExt cx="0" cy="0"/>
        </a:xfrm>
      </p:grpSpPr>
      <p:sp>
        <p:nvSpPr>
          <p:cNvPr id="9" name="テキスト ボックス 2">
            <a:extLst>
              <a:ext uri="{FF2B5EF4-FFF2-40B4-BE49-F238E27FC236}">
                <a16:creationId xmlns:a16="http://schemas.microsoft.com/office/drawing/2014/main" id="{646F6AD1-9371-48C9-688D-AA8C069FAEC3}"/>
              </a:ext>
            </a:extLst>
          </p:cNvPr>
          <p:cNvSpPr txBox="1">
            <a:spLocks noChangeArrowheads="1"/>
          </p:cNvSpPr>
          <p:nvPr/>
        </p:nvSpPr>
        <p:spPr bwMode="auto">
          <a:xfrm>
            <a:off x="164502" y="2081124"/>
            <a:ext cx="4454959" cy="1794675"/>
          </a:xfrm>
          <a:prstGeom prst="rect">
            <a:avLst/>
          </a:prstGeom>
          <a:noFill/>
          <a:ln w="9525">
            <a:noFill/>
            <a:miter lim="800000"/>
            <a:headEnd/>
            <a:tailEnd/>
          </a:ln>
        </p:spPr>
        <p:txBody>
          <a:bodyPr rot="0" vert="horz" wrap="square" lIns="68580" tIns="34291" rIns="68580" bIns="34291" anchor="t" anchorCtr="0">
            <a:noAutofit/>
          </a:bodyPr>
          <a:lstStyle/>
          <a:p>
            <a:pPr algn="just">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①　錦江湾には、　　　　　　　が河川によって供給される。河口に</a:t>
            </a:r>
            <a:endParaRPr lang="en-US" altLang="ja-JP" sz="105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ts val="1700"/>
              </a:lnSpc>
            </a:pPr>
            <a:r>
              <a:rPr lang="en-US" altLang="ja-JP" sz="105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形成される干潟、沿岸域に繁茂するホンダワラや</a:t>
            </a:r>
            <a:endParaRPr lang="en-US" altLang="ja-JP" sz="105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アマモなどの　　　        　があり、ここにくらす</a:t>
            </a:r>
            <a:endParaRPr lang="en-US" altLang="ja-JP" sz="105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多くの植物が栄養分をとりこみ、酸素を作り出す。　　　　　　</a:t>
            </a:r>
            <a:endParaRPr lang="en-US" altLang="ja-JP" sz="105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a:t>
            </a:r>
            <a:endParaRPr lang="en-US" altLang="ja-JP" sz="105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②　アマモ場などの</a:t>
            </a:r>
            <a:r>
              <a:rPr lang="ja-JP" altLang="ja-JP" sz="1050" kern="100" dirty="0">
                <a:latin typeface="游明朝" panose="02020400000000000000" pitchFamily="18" charset="-128"/>
                <a:ea typeface="07やさしさゴシック手書き" panose="02000600000000000000"/>
                <a:cs typeface="Times New Roman" panose="02020603050405020304" pitchFamily="18" charset="0"/>
              </a:rPr>
              <a:t>藻場は、生きものが小さい時に敵から身を隠す</a:t>
            </a:r>
            <a:endParaRPr lang="en-US" altLang="ja-JP" sz="105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ja-JP" sz="1050" kern="100" dirty="0">
                <a:latin typeface="游明朝" panose="02020400000000000000" pitchFamily="18" charset="-128"/>
                <a:ea typeface="07やさしさゴシック手書き" panose="02000600000000000000"/>
                <a:cs typeface="Times New Roman" panose="02020603050405020304" pitchFamily="18" charset="0"/>
              </a:rPr>
              <a:t>た</a:t>
            </a: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め</a:t>
            </a:r>
            <a:r>
              <a:rPr lang="ja-JP" altLang="ja-JP" sz="1050" kern="100" dirty="0">
                <a:latin typeface="游明朝" panose="02020400000000000000" pitchFamily="18" charset="-128"/>
                <a:ea typeface="07やさしさゴシック手書き" panose="02000600000000000000"/>
                <a:cs typeface="Times New Roman" panose="02020603050405020304" pitchFamily="18" charset="0"/>
              </a:rPr>
              <a:t>の</a:t>
            </a:r>
            <a:r>
              <a:rPr lang="en-US" altLang="ja-JP" sz="105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ja-JP" sz="1050" kern="100" dirty="0">
                <a:latin typeface="游明朝" panose="02020400000000000000" pitchFamily="18" charset="-128"/>
                <a:ea typeface="07やさしさゴシック手書き" panose="02000600000000000000"/>
                <a:cs typeface="Times New Roman" panose="02020603050405020304" pitchFamily="18" charset="0"/>
              </a:rPr>
              <a:t>としても重要な役割をして</a:t>
            </a: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いる。</a:t>
            </a:r>
            <a:r>
              <a:rPr lang="ja-JP" altLang="ja-JP" sz="1050" kern="100" dirty="0">
                <a:latin typeface="游明朝" panose="02020400000000000000" pitchFamily="18" charset="-128"/>
                <a:ea typeface="07やさしさゴシック手書き" panose="02000600000000000000"/>
                <a:cs typeface="Times New Roman" panose="02020603050405020304" pitchFamily="18" charset="0"/>
              </a:rPr>
              <a:t>　　</a:t>
            </a:r>
            <a:r>
              <a:rPr lang="en-US" sz="1050" kern="100" dirty="0">
                <a:latin typeface="BIZ UDPゴシック" panose="020B0400000000000000" pitchFamily="50" charset="-128"/>
                <a:ea typeface="07やさしさゴシック手書き" panose="02000600000000000000"/>
                <a:cs typeface="Times New Roman" panose="02020603050405020304" pitchFamily="18" charset="0"/>
              </a:rPr>
              <a:t> </a:t>
            </a:r>
            <a:endParaRPr lang="ja-JP" altLang="en-US" sz="105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ts val="162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a:t>
            </a:r>
          </a:p>
        </p:txBody>
      </p:sp>
      <p:sp>
        <p:nvSpPr>
          <p:cNvPr id="12" name="テキスト ボックス 2">
            <a:extLst>
              <a:ext uri="{FF2B5EF4-FFF2-40B4-BE49-F238E27FC236}">
                <a16:creationId xmlns:a16="http://schemas.microsoft.com/office/drawing/2014/main" id="{DE2E2659-D3D7-0B62-C525-EA7128E03AB4}"/>
              </a:ext>
            </a:extLst>
          </p:cNvPr>
          <p:cNvSpPr txBox="1">
            <a:spLocks noChangeArrowheads="1"/>
          </p:cNvSpPr>
          <p:nvPr/>
        </p:nvSpPr>
        <p:spPr bwMode="auto">
          <a:xfrm>
            <a:off x="154873" y="3747270"/>
            <a:ext cx="4380092" cy="567506"/>
          </a:xfrm>
          <a:prstGeom prst="rect">
            <a:avLst/>
          </a:prstGeom>
          <a:noFill/>
          <a:ln w="9525">
            <a:noFill/>
            <a:miter lim="800000"/>
            <a:headEnd/>
            <a:tailEnd/>
          </a:ln>
        </p:spPr>
        <p:txBody>
          <a:bodyPr rot="0" vert="horz" wrap="square" lIns="68580" tIns="34291" rIns="68580" bIns="34291" anchor="t" anchorCtr="0">
            <a:noAutofit/>
          </a:bodyPr>
          <a:lstStyle/>
          <a:p>
            <a:pPr algn="just">
              <a:lnSpc>
                <a:spcPts val="162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③</a:t>
            </a:r>
            <a:r>
              <a:rPr lang="en-US" altLang="ja-JP" sz="1050" kern="100" dirty="0">
                <a:latin typeface="游明朝" panose="02020400000000000000" pitchFamily="18" charset="-128"/>
                <a:ea typeface="07やさしさゴシック手書き" panose="02000600000000000000"/>
                <a:cs typeface="Times New Roman" panose="02020603050405020304" pitchFamily="18" charset="0"/>
              </a:rPr>
              <a:t>【</a:t>
            </a: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よく見てみよう</a:t>
            </a:r>
            <a:r>
              <a:rPr lang="en-US" altLang="ja-JP" sz="1050" kern="100" dirty="0">
                <a:latin typeface="游明朝" panose="02020400000000000000" pitchFamily="18" charset="-128"/>
                <a:ea typeface="07やさしさゴシック手書き" panose="02000600000000000000"/>
                <a:cs typeface="Times New Roman" panose="02020603050405020304" pitchFamily="18" charset="0"/>
              </a:rPr>
              <a:t>】</a:t>
            </a: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見つけたら☑</a:t>
            </a:r>
          </a:p>
          <a:p>
            <a:pPr algn="just">
              <a:lnSpc>
                <a:spcPts val="162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□アマモの葉っぱから出ている泡　</a:t>
            </a:r>
            <a:endParaRPr lang="en-US" altLang="ja-JP" sz="1050" kern="100" dirty="0">
              <a:latin typeface="游明朝" panose="02020400000000000000" pitchFamily="18" charset="-128"/>
              <a:ea typeface="07やさしさゴシック手書き" panose="02000600000000000000"/>
              <a:cs typeface="Times New Roman" panose="02020603050405020304" pitchFamily="18" charset="0"/>
            </a:endParaRPr>
          </a:p>
          <a:p>
            <a:pPr algn="just">
              <a:lnSpc>
                <a:spcPts val="1620"/>
              </a:lnSpc>
            </a:pPr>
            <a:r>
              <a:rPr lang="en-US" altLang="ja-JP" sz="105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□アマモの葉のかげにかくれる生きもの　　　　　</a:t>
            </a:r>
          </a:p>
        </p:txBody>
      </p:sp>
      <p:grpSp>
        <p:nvGrpSpPr>
          <p:cNvPr id="41" name="グループ化 40">
            <a:extLst>
              <a:ext uri="{FF2B5EF4-FFF2-40B4-BE49-F238E27FC236}">
                <a16:creationId xmlns:a16="http://schemas.microsoft.com/office/drawing/2014/main" id="{AB5A2050-BE46-1D89-2FF2-46DBC9E9C9CF}"/>
              </a:ext>
            </a:extLst>
          </p:cNvPr>
          <p:cNvGrpSpPr/>
          <p:nvPr/>
        </p:nvGrpSpPr>
        <p:grpSpPr>
          <a:xfrm>
            <a:off x="215881" y="1078143"/>
            <a:ext cx="2706441" cy="866426"/>
            <a:chOff x="169384" y="1088716"/>
            <a:chExt cx="2706441" cy="866426"/>
          </a:xfrm>
        </p:grpSpPr>
        <p:grpSp>
          <p:nvGrpSpPr>
            <p:cNvPr id="25" name="グループ化 24">
              <a:extLst>
                <a:ext uri="{FF2B5EF4-FFF2-40B4-BE49-F238E27FC236}">
                  <a16:creationId xmlns:a16="http://schemas.microsoft.com/office/drawing/2014/main" id="{D55F11FB-B4A4-BA33-3892-92D2AEC7E83D}"/>
                </a:ext>
              </a:extLst>
            </p:cNvPr>
            <p:cNvGrpSpPr/>
            <p:nvPr/>
          </p:nvGrpSpPr>
          <p:grpSpPr>
            <a:xfrm>
              <a:off x="169384" y="1088716"/>
              <a:ext cx="1059296" cy="866426"/>
              <a:chOff x="169384" y="1088716"/>
              <a:chExt cx="1059296" cy="866426"/>
            </a:xfrm>
          </p:grpSpPr>
          <p:pic>
            <p:nvPicPr>
              <p:cNvPr id="30" name="図 29" descr="ダイアグラム&#10;&#10;自動的に生成された説明">
                <a:extLst>
                  <a:ext uri="{FF2B5EF4-FFF2-40B4-BE49-F238E27FC236}">
                    <a16:creationId xmlns:a16="http://schemas.microsoft.com/office/drawing/2014/main" id="{E77BFCDD-AC0B-04A5-174A-D22928476306}"/>
                  </a:ext>
                </a:extLst>
              </p:cNvPr>
              <p:cNvPicPr>
                <a:picLocks noChangeAspect="1"/>
              </p:cNvPicPr>
              <p:nvPr/>
            </p:nvPicPr>
            <p:blipFill>
              <a:blip r:embed="rId2"/>
              <a:stretch>
                <a:fillRect/>
              </a:stretch>
            </p:blipFill>
            <p:spPr>
              <a:xfrm>
                <a:off x="169384" y="1088716"/>
                <a:ext cx="1059296" cy="866426"/>
              </a:xfrm>
              <a:prstGeom prst="rect">
                <a:avLst/>
              </a:prstGeom>
            </p:spPr>
          </p:pic>
          <p:sp>
            <p:nvSpPr>
              <p:cNvPr id="10" name="フリーフォーム: 図形 9">
                <a:extLst>
                  <a:ext uri="{FF2B5EF4-FFF2-40B4-BE49-F238E27FC236}">
                    <a16:creationId xmlns:a16="http://schemas.microsoft.com/office/drawing/2014/main" id="{44674292-FE03-1BEC-C71A-22EC82F2B39E}"/>
                  </a:ext>
                </a:extLst>
              </p:cNvPr>
              <p:cNvSpPr/>
              <p:nvPr/>
            </p:nvSpPr>
            <p:spPr>
              <a:xfrm>
                <a:off x="1029219" y="1650332"/>
                <a:ext cx="168383" cy="146731"/>
              </a:xfrm>
              <a:custGeom>
                <a:avLst/>
                <a:gdLst>
                  <a:gd name="connsiteX0" fmla="*/ 57009 w 179558"/>
                  <a:gd name="connsiteY0" fmla="*/ 141402 h 148994"/>
                  <a:gd name="connsiteX1" fmla="*/ 9875 w 179558"/>
                  <a:gd name="connsiteY1" fmla="*/ 122549 h 148994"/>
                  <a:gd name="connsiteX2" fmla="*/ 449 w 179558"/>
                  <a:gd name="connsiteY2" fmla="*/ 94268 h 148994"/>
                  <a:gd name="connsiteX3" fmla="*/ 57009 w 179558"/>
                  <a:gd name="connsiteY3" fmla="*/ 0 h 148994"/>
                  <a:gd name="connsiteX4" fmla="*/ 160704 w 179558"/>
                  <a:gd name="connsiteY4" fmla="*/ 9427 h 148994"/>
                  <a:gd name="connsiteX5" fmla="*/ 179558 w 179558"/>
                  <a:gd name="connsiteY5" fmla="*/ 65988 h 148994"/>
                  <a:gd name="connsiteX6" fmla="*/ 170131 w 179558"/>
                  <a:gd name="connsiteY6" fmla="*/ 113122 h 148994"/>
                  <a:gd name="connsiteX7" fmla="*/ 151278 w 179558"/>
                  <a:gd name="connsiteY7" fmla="*/ 141402 h 148994"/>
                  <a:gd name="connsiteX8" fmla="*/ 57009 w 179558"/>
                  <a:gd name="connsiteY8" fmla="*/ 141402 h 14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558" h="148994">
                    <a:moveTo>
                      <a:pt x="57009" y="141402"/>
                    </a:moveTo>
                    <a:cubicBezTo>
                      <a:pt x="33442" y="138260"/>
                      <a:pt x="22874" y="133382"/>
                      <a:pt x="9875" y="122549"/>
                    </a:cubicBezTo>
                    <a:cubicBezTo>
                      <a:pt x="2241" y="116188"/>
                      <a:pt x="-1329" y="104045"/>
                      <a:pt x="449" y="94268"/>
                    </a:cubicBezTo>
                    <a:cubicBezTo>
                      <a:pt x="13798" y="20853"/>
                      <a:pt x="14371" y="28427"/>
                      <a:pt x="57009" y="0"/>
                    </a:cubicBezTo>
                    <a:lnTo>
                      <a:pt x="160704" y="9427"/>
                    </a:lnTo>
                    <a:cubicBezTo>
                      <a:pt x="178202" y="18849"/>
                      <a:pt x="179558" y="65988"/>
                      <a:pt x="179558" y="65988"/>
                    </a:cubicBezTo>
                    <a:cubicBezTo>
                      <a:pt x="176416" y="81699"/>
                      <a:pt x="175757" y="98120"/>
                      <a:pt x="170131" y="113122"/>
                    </a:cubicBezTo>
                    <a:cubicBezTo>
                      <a:pt x="166153" y="123730"/>
                      <a:pt x="160125" y="134325"/>
                      <a:pt x="151278" y="141402"/>
                    </a:cubicBezTo>
                    <a:cubicBezTo>
                      <a:pt x="132042" y="156791"/>
                      <a:pt x="80576" y="144544"/>
                      <a:pt x="57009" y="141402"/>
                    </a:cubicBez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49"/>
              </a:p>
            </p:txBody>
          </p:sp>
        </p:grpSp>
        <p:pic>
          <p:nvPicPr>
            <p:cNvPr id="13" name="図 12" descr="モニターに映ったゲームの画面&#10;&#10;低い精度で自動的に生成された説明">
              <a:extLst>
                <a:ext uri="{FF2B5EF4-FFF2-40B4-BE49-F238E27FC236}">
                  <a16:creationId xmlns:a16="http://schemas.microsoft.com/office/drawing/2014/main" id="{3BA747CB-6A1B-3050-698C-9298FB60D5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7910" r="1918" b="8073"/>
            <a:stretch/>
          </p:blipFill>
          <p:spPr bwMode="auto">
            <a:xfrm>
              <a:off x="1277692" y="1338506"/>
              <a:ext cx="1465371" cy="609560"/>
            </a:xfrm>
            <a:prstGeom prst="rect">
              <a:avLst/>
            </a:prstGeom>
            <a:noFill/>
            <a:ln>
              <a:noFill/>
            </a:ln>
            <a:extLst>
              <a:ext uri="{53640926-AAD7-44D8-BBD7-CCE9431645EC}">
                <a14:shadowObscured xmlns:a14="http://schemas.microsoft.com/office/drawing/2010/main"/>
              </a:ext>
            </a:extLst>
          </p:spPr>
        </p:pic>
        <p:sp>
          <p:nvSpPr>
            <p:cNvPr id="8" name="テキスト ボックス 2">
              <a:extLst>
                <a:ext uri="{FF2B5EF4-FFF2-40B4-BE49-F238E27FC236}">
                  <a16:creationId xmlns:a16="http://schemas.microsoft.com/office/drawing/2014/main" id="{1780028D-B954-22C3-D8D8-2A9EE3C61C40}"/>
                </a:ext>
              </a:extLst>
            </p:cNvPr>
            <p:cNvSpPr txBox="1">
              <a:spLocks noChangeArrowheads="1"/>
            </p:cNvSpPr>
            <p:nvPr/>
          </p:nvSpPr>
          <p:spPr bwMode="auto">
            <a:xfrm>
              <a:off x="945856" y="1094574"/>
              <a:ext cx="1929969" cy="229097"/>
            </a:xfrm>
            <a:prstGeom prst="rect">
              <a:avLst/>
            </a:prstGeom>
            <a:noFill/>
            <a:ln w="9525">
              <a:noFill/>
              <a:miter lim="800000"/>
              <a:headEnd/>
              <a:tailEnd/>
            </a:ln>
          </p:spPr>
          <p:txBody>
            <a:bodyPr rot="0" vert="horz" wrap="square" lIns="68580" tIns="34291" rIns="68580" bIns="34291" anchor="t" anchorCtr="0">
              <a:noAutofit/>
            </a:bodyPr>
            <a:lstStyle/>
            <a:p>
              <a:pPr marL="457198" indent="-457198" algn="just"/>
              <a:r>
                <a:rPr lang="ja-JP" altLang="en-US" sz="749" kern="100" dirty="0">
                  <a:latin typeface="游明朝" panose="02020400000000000000" pitchFamily="18" charset="-128"/>
                  <a:ea typeface="07やさしさゴシック手書き" panose="02000600000000000000"/>
                  <a:cs typeface="Times New Roman" panose="02020603050405020304" pitchFamily="18" charset="0"/>
                </a:rPr>
                <a:t>４階　　鹿児島の海（アマモ場の水槽）</a:t>
              </a:r>
            </a:p>
          </p:txBody>
        </p:sp>
      </p:grpSp>
      <p:sp>
        <p:nvSpPr>
          <p:cNvPr id="5" name="正方形/長方形 4">
            <a:extLst>
              <a:ext uri="{FF2B5EF4-FFF2-40B4-BE49-F238E27FC236}">
                <a16:creationId xmlns:a16="http://schemas.microsoft.com/office/drawing/2014/main" id="{6C3497E3-E4FB-15FE-84AA-568D88773FD7}"/>
              </a:ext>
            </a:extLst>
          </p:cNvPr>
          <p:cNvSpPr/>
          <p:nvPr/>
        </p:nvSpPr>
        <p:spPr>
          <a:xfrm>
            <a:off x="1254396" y="2114207"/>
            <a:ext cx="934934"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825" dirty="0">
              <a:solidFill>
                <a:schemeClr val="tx1"/>
              </a:solidFill>
              <a:ea typeface="07やさしさゴシック手書き" panose="02000600000000000000"/>
            </a:endParaRPr>
          </a:p>
        </p:txBody>
      </p:sp>
      <p:sp>
        <p:nvSpPr>
          <p:cNvPr id="11" name="正方形/長方形 10">
            <a:extLst>
              <a:ext uri="{FF2B5EF4-FFF2-40B4-BE49-F238E27FC236}">
                <a16:creationId xmlns:a16="http://schemas.microsoft.com/office/drawing/2014/main" id="{A03650B8-3190-3082-699D-07665B10976F}"/>
              </a:ext>
            </a:extLst>
          </p:cNvPr>
          <p:cNvSpPr/>
          <p:nvPr/>
        </p:nvSpPr>
        <p:spPr>
          <a:xfrm>
            <a:off x="2220096" y="2535927"/>
            <a:ext cx="776841"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825" dirty="0">
              <a:solidFill>
                <a:schemeClr val="tx1"/>
              </a:solidFill>
              <a:ea typeface="07やさしさゴシック手書き" panose="02000600000000000000"/>
            </a:endParaRPr>
          </a:p>
        </p:txBody>
      </p:sp>
      <p:sp>
        <p:nvSpPr>
          <p:cNvPr id="33" name="正方形/長方形 32">
            <a:extLst>
              <a:ext uri="{FF2B5EF4-FFF2-40B4-BE49-F238E27FC236}">
                <a16:creationId xmlns:a16="http://schemas.microsoft.com/office/drawing/2014/main" id="{7458916D-E699-1D3B-2E10-BB065DE52224}"/>
              </a:ext>
            </a:extLst>
          </p:cNvPr>
          <p:cNvSpPr/>
          <p:nvPr/>
        </p:nvSpPr>
        <p:spPr>
          <a:xfrm>
            <a:off x="917619" y="3414064"/>
            <a:ext cx="1114039"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825" dirty="0">
              <a:solidFill>
                <a:schemeClr val="tx1"/>
              </a:solidFill>
              <a:ea typeface="07やさしさゴシック手書き" panose="02000600000000000000"/>
            </a:endParaRPr>
          </a:p>
        </p:txBody>
      </p:sp>
      <p:grpSp>
        <p:nvGrpSpPr>
          <p:cNvPr id="51" name="グループ化 50">
            <a:extLst>
              <a:ext uri="{FF2B5EF4-FFF2-40B4-BE49-F238E27FC236}">
                <a16:creationId xmlns:a16="http://schemas.microsoft.com/office/drawing/2014/main" id="{577780DB-62B5-7147-9B62-16AAEB531FEC}"/>
              </a:ext>
            </a:extLst>
          </p:cNvPr>
          <p:cNvGrpSpPr/>
          <p:nvPr/>
        </p:nvGrpSpPr>
        <p:grpSpPr>
          <a:xfrm>
            <a:off x="95342" y="4424139"/>
            <a:ext cx="4542578" cy="1930203"/>
            <a:chOff x="76575" y="4127883"/>
            <a:chExt cx="4542578" cy="1930203"/>
          </a:xfrm>
        </p:grpSpPr>
        <p:grpSp>
          <p:nvGrpSpPr>
            <p:cNvPr id="2" name="グループ化 1">
              <a:extLst>
                <a:ext uri="{FF2B5EF4-FFF2-40B4-BE49-F238E27FC236}">
                  <a16:creationId xmlns:a16="http://schemas.microsoft.com/office/drawing/2014/main" id="{209B4648-AE37-DC7D-C199-8E1E24D1B6F7}"/>
                </a:ext>
              </a:extLst>
            </p:cNvPr>
            <p:cNvGrpSpPr/>
            <p:nvPr/>
          </p:nvGrpSpPr>
          <p:grpSpPr>
            <a:xfrm>
              <a:off x="76575" y="4127883"/>
              <a:ext cx="4483922" cy="279400"/>
              <a:chOff x="97359" y="4807554"/>
              <a:chExt cx="5978562" cy="372533"/>
            </a:xfrm>
          </p:grpSpPr>
          <p:sp>
            <p:nvSpPr>
              <p:cNvPr id="28" name="四角形: 角を丸くする 27">
                <a:extLst>
                  <a:ext uri="{FF2B5EF4-FFF2-40B4-BE49-F238E27FC236}">
                    <a16:creationId xmlns:a16="http://schemas.microsoft.com/office/drawing/2014/main" id="{7F824E8A-0905-7AEE-7B3B-6735D4F43BB5}"/>
                  </a:ext>
                </a:extLst>
              </p:cNvPr>
              <p:cNvSpPr/>
              <p:nvPr/>
            </p:nvSpPr>
            <p:spPr>
              <a:xfrm>
                <a:off x="173559" y="4866820"/>
                <a:ext cx="5902362" cy="262467"/>
              </a:xfrm>
              <a:prstGeom prst="roundRect">
                <a:avLst/>
              </a:prstGeom>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749" dirty="0"/>
                  <a:t>　</a:t>
                </a:r>
                <a:r>
                  <a:rPr lang="ja-JP" altLang="en-US" sz="749" dirty="0">
                    <a:latin typeface="UD デジタル 教科書体 N-B" panose="02020700000000000000" pitchFamily="17" charset="-128"/>
                    <a:ea typeface="UD デジタル 教科書体 N-B" panose="02020700000000000000" pitchFamily="17" charset="-128"/>
                  </a:rPr>
                  <a:t>　</a:t>
                </a:r>
                <a:r>
                  <a:rPr lang="ja-JP" altLang="en-US" sz="749" b="1" dirty="0">
                    <a:latin typeface="UD デジタル 教科書体 N-B" panose="02020700000000000000" pitchFamily="17" charset="-128"/>
                    <a:ea typeface="07やさしさゴシック手書き" panose="02000600000000000000"/>
                  </a:rPr>
                  <a:t>考えて記入しよう</a:t>
                </a:r>
              </a:p>
            </p:txBody>
          </p:sp>
          <p:sp>
            <p:nvSpPr>
              <p:cNvPr id="29" name="楕円 28">
                <a:extLst>
                  <a:ext uri="{FF2B5EF4-FFF2-40B4-BE49-F238E27FC236}">
                    <a16:creationId xmlns:a16="http://schemas.microsoft.com/office/drawing/2014/main" id="{EF8477D2-7F82-1D39-9CD1-BF26E3995A18}"/>
                  </a:ext>
                </a:extLst>
              </p:cNvPr>
              <p:cNvSpPr/>
              <p:nvPr/>
            </p:nvSpPr>
            <p:spPr>
              <a:xfrm>
                <a:off x="97359" y="4807554"/>
                <a:ext cx="372533" cy="372533"/>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UD デジタル 教科書体 N-B" panose="02020700000000000000" pitchFamily="17" charset="-128"/>
                    <a:ea typeface="07やさしさゴシック手書き" panose="02000600000000000000"/>
                  </a:rPr>
                  <a:t>４</a:t>
                </a:r>
              </a:p>
            </p:txBody>
          </p:sp>
        </p:grpSp>
        <p:grpSp>
          <p:nvGrpSpPr>
            <p:cNvPr id="50" name="グループ化 49">
              <a:extLst>
                <a:ext uri="{FF2B5EF4-FFF2-40B4-BE49-F238E27FC236}">
                  <a16:creationId xmlns:a16="http://schemas.microsoft.com/office/drawing/2014/main" id="{DC0054E3-1F9B-8240-AF99-4FABC00CDEE0}"/>
                </a:ext>
              </a:extLst>
            </p:cNvPr>
            <p:cNvGrpSpPr/>
            <p:nvPr/>
          </p:nvGrpSpPr>
          <p:grpSpPr>
            <a:xfrm>
              <a:off x="173509" y="4468084"/>
              <a:ext cx="4445644" cy="1590002"/>
              <a:chOff x="173509" y="4468084"/>
              <a:chExt cx="4445644" cy="1590002"/>
            </a:xfrm>
          </p:grpSpPr>
          <p:sp>
            <p:nvSpPr>
              <p:cNvPr id="17" name="テキスト ボックス 2">
                <a:extLst>
                  <a:ext uri="{FF2B5EF4-FFF2-40B4-BE49-F238E27FC236}">
                    <a16:creationId xmlns:a16="http://schemas.microsoft.com/office/drawing/2014/main" id="{4965F2BD-4AA7-0B2C-BC4D-A5B7A1CB7594}"/>
                  </a:ext>
                </a:extLst>
              </p:cNvPr>
              <p:cNvSpPr txBox="1">
                <a:spLocks noChangeArrowheads="1"/>
              </p:cNvSpPr>
              <p:nvPr/>
            </p:nvSpPr>
            <p:spPr bwMode="auto">
              <a:xfrm>
                <a:off x="173509" y="4468084"/>
                <a:ext cx="4445644" cy="1590002"/>
              </a:xfrm>
              <a:prstGeom prst="rect">
                <a:avLst/>
              </a:prstGeom>
              <a:noFill/>
              <a:ln w="9525">
                <a:noFill/>
                <a:miter lim="800000"/>
                <a:headEnd/>
                <a:tailEnd/>
              </a:ln>
            </p:spPr>
            <p:txBody>
              <a:bodyPr rot="0" vert="horz" wrap="square" lIns="68580" tIns="34291" rIns="68580" bIns="34291" anchor="t" anchorCtr="0">
                <a:noAutofit/>
              </a:bodyPr>
              <a:lstStyle/>
              <a:p>
                <a:pPr>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①　海の植物である海藻や海草は、陸上から流れてくる栄養分を吸収し</a:t>
                </a:r>
                <a:endParaRPr lang="en-US" altLang="ja-JP" sz="105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て成長するため、</a:t>
                </a:r>
                <a:r>
                  <a:rPr lang="ja-JP" altLang="en-US" sz="1050" b="1" kern="100" dirty="0">
                    <a:latin typeface="游明朝" panose="02020400000000000000" pitchFamily="18" charset="-128"/>
                    <a:ea typeface="07やさしさゴシック手書き" panose="02000600000000000000"/>
                    <a:cs typeface="Times New Roman" panose="02020603050405020304" pitchFamily="18" charset="0"/>
                  </a:rPr>
                  <a:t>藻場は水質浄化に大きな役割</a:t>
                </a: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をはたしている。</a:t>
                </a:r>
              </a:p>
              <a:p>
                <a:pPr>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②　陸上の植物と同じように、海藻や海草は光合成を行い　　　　　　　　　　</a:t>
                </a:r>
                <a:endParaRPr lang="en-US" altLang="ja-JP" sz="105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を吸収し、　　　　　　 を放出する。</a:t>
                </a:r>
              </a:p>
              <a:p>
                <a:pPr>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③　藻場が季節的な消長や経年変化の範囲をこえて、いちじるしく衰退</a:t>
                </a:r>
                <a:endParaRPr lang="en-US" altLang="ja-JP" sz="105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またはなくなってしまうことを磯焼けといい、</a:t>
                </a:r>
                <a:endParaRPr lang="en-US" altLang="ja-JP" sz="105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ts val="1700"/>
                  </a:lnSpc>
                </a:pP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　　</a:t>
                </a:r>
                <a:r>
                  <a:rPr lang="ja-JP" altLang="en-US" sz="1050" b="1" kern="100" dirty="0">
                    <a:latin typeface="游明朝" panose="02020400000000000000" pitchFamily="18" charset="-128"/>
                    <a:ea typeface="07やさしさゴシック手書き" panose="02000600000000000000"/>
                    <a:cs typeface="Times New Roman" panose="02020603050405020304" pitchFamily="18" charset="0"/>
                  </a:rPr>
                  <a:t>各地で藻場が減少している</a:t>
                </a:r>
                <a:r>
                  <a:rPr lang="ja-JP" altLang="en-US" sz="1050" kern="100" dirty="0">
                    <a:latin typeface="游明朝" panose="02020400000000000000" pitchFamily="18" charset="-128"/>
                    <a:ea typeface="07やさしさゴシック手書き" panose="02000600000000000000"/>
                    <a:cs typeface="Times New Roman" panose="02020603050405020304" pitchFamily="18" charset="0"/>
                  </a:rPr>
                  <a:t>。</a:t>
                </a:r>
              </a:p>
            </p:txBody>
          </p:sp>
          <p:sp>
            <p:nvSpPr>
              <p:cNvPr id="37" name="正方形/長方形 36">
                <a:extLst>
                  <a:ext uri="{FF2B5EF4-FFF2-40B4-BE49-F238E27FC236}">
                    <a16:creationId xmlns:a16="http://schemas.microsoft.com/office/drawing/2014/main" id="{1403E3AF-E7CE-9552-D777-60278B15478B}"/>
                  </a:ext>
                </a:extLst>
              </p:cNvPr>
              <p:cNvSpPr/>
              <p:nvPr/>
            </p:nvSpPr>
            <p:spPr>
              <a:xfrm>
                <a:off x="475225" y="5144677"/>
                <a:ext cx="1225643"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825" dirty="0">
                  <a:solidFill>
                    <a:schemeClr val="tx1"/>
                  </a:solidFill>
                  <a:ea typeface="07やさしさゴシック手書き" panose="02000600000000000000"/>
                </a:endParaRPr>
              </a:p>
            </p:txBody>
          </p:sp>
          <p:sp>
            <p:nvSpPr>
              <p:cNvPr id="38" name="正方形/長方形 37">
                <a:extLst>
                  <a:ext uri="{FF2B5EF4-FFF2-40B4-BE49-F238E27FC236}">
                    <a16:creationId xmlns:a16="http://schemas.microsoft.com/office/drawing/2014/main" id="{5D30D49E-F893-9507-9AB8-C6EE8E0B83CE}"/>
                  </a:ext>
                </a:extLst>
              </p:cNvPr>
              <p:cNvSpPr/>
              <p:nvPr/>
            </p:nvSpPr>
            <p:spPr>
              <a:xfrm>
                <a:off x="2330324" y="5130558"/>
                <a:ext cx="883867" cy="230905"/>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ja-JP" altLang="en-US" sz="825" dirty="0">
                  <a:solidFill>
                    <a:schemeClr val="tx1"/>
                  </a:solidFill>
                  <a:ea typeface="07やさしさゴシック手書き" panose="02000600000000000000"/>
                </a:endParaRPr>
              </a:p>
            </p:txBody>
          </p:sp>
        </p:grpSp>
      </p:grpSp>
      <p:sp>
        <p:nvSpPr>
          <p:cNvPr id="203" name="フローチャート: 論理積ゲート 202">
            <a:extLst>
              <a:ext uri="{FF2B5EF4-FFF2-40B4-BE49-F238E27FC236}">
                <a16:creationId xmlns:a16="http://schemas.microsoft.com/office/drawing/2014/main" id="{156E517A-9461-427C-C4D7-6F49538335B5}"/>
              </a:ext>
            </a:extLst>
          </p:cNvPr>
          <p:cNvSpPr/>
          <p:nvPr/>
        </p:nvSpPr>
        <p:spPr>
          <a:xfrm>
            <a:off x="73507" y="80740"/>
            <a:ext cx="1162051" cy="234950"/>
          </a:xfrm>
          <a:prstGeom prst="flowChartDelay">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49" b="1" dirty="0">
                <a:latin typeface="UD デジタル 教科書体 N-B" panose="02020700000000000000" pitchFamily="17" charset="-128"/>
                <a:ea typeface="07やさしさゴシック手書き" panose="02000600000000000000"/>
              </a:rPr>
              <a:t>現地学習</a:t>
            </a:r>
          </a:p>
        </p:txBody>
      </p:sp>
      <p:sp>
        <p:nvSpPr>
          <p:cNvPr id="3" name="四角形: 角を丸くする 2">
            <a:extLst>
              <a:ext uri="{FF2B5EF4-FFF2-40B4-BE49-F238E27FC236}">
                <a16:creationId xmlns:a16="http://schemas.microsoft.com/office/drawing/2014/main" id="{2A12D272-48D2-5F42-347C-F11652D51627}"/>
              </a:ext>
            </a:extLst>
          </p:cNvPr>
          <p:cNvSpPr/>
          <p:nvPr/>
        </p:nvSpPr>
        <p:spPr>
          <a:xfrm>
            <a:off x="4790029" y="747518"/>
            <a:ext cx="4152900" cy="226800"/>
          </a:xfrm>
          <a:prstGeom prst="roundRect">
            <a:avLst/>
          </a:prstGeom>
          <a:gradFill flip="none" rotWithShape="1">
            <a:gsLst>
              <a:gs pos="0">
                <a:srgbClr val="009900"/>
              </a:gs>
              <a:gs pos="45000">
                <a:srgbClr val="33CC33"/>
              </a:gs>
              <a:gs pos="73000">
                <a:srgbClr val="66FF66"/>
              </a:gs>
              <a:gs pos="100000">
                <a:srgbClr val="99FF99"/>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749" dirty="0">
                <a:latin typeface="UD デジタル 教科書体 N-B" panose="02020700000000000000" pitchFamily="17" charset="-128"/>
                <a:ea typeface="07やさしさゴシック手書き" panose="02000600000000000000"/>
              </a:rPr>
              <a:t>　　</a:t>
            </a:r>
            <a:r>
              <a:rPr lang="ja-JP" altLang="en-US" sz="749" b="1" dirty="0">
                <a:latin typeface="UD デジタル 教科書体 N-B" panose="02020700000000000000" pitchFamily="17" charset="-128"/>
                <a:ea typeface="07やさしさゴシック手書き" panose="02000600000000000000"/>
              </a:rPr>
              <a:t>話を聞いて考えてみよう</a:t>
            </a:r>
          </a:p>
        </p:txBody>
      </p:sp>
      <p:sp>
        <p:nvSpPr>
          <p:cNvPr id="4" name="楕円 3">
            <a:extLst>
              <a:ext uri="{FF2B5EF4-FFF2-40B4-BE49-F238E27FC236}">
                <a16:creationId xmlns:a16="http://schemas.microsoft.com/office/drawing/2014/main" id="{E40DF229-3226-7E2D-CE60-9BE68B5A1D05}"/>
              </a:ext>
            </a:extLst>
          </p:cNvPr>
          <p:cNvSpPr/>
          <p:nvPr/>
        </p:nvSpPr>
        <p:spPr>
          <a:xfrm>
            <a:off x="4732883" y="703069"/>
            <a:ext cx="279400" cy="279400"/>
          </a:xfrm>
          <a:prstGeom prst="ellipse">
            <a:avLst/>
          </a:prstGeom>
          <a:solidFill>
            <a:srgbClr val="0099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UD デジタル 教科書体 N-B" panose="02020700000000000000" pitchFamily="17" charset="-128"/>
                <a:ea typeface="07やさしさゴシック手書き" panose="02000600000000000000"/>
              </a:rPr>
              <a:t>５</a:t>
            </a:r>
          </a:p>
        </p:txBody>
      </p:sp>
      <p:sp>
        <p:nvSpPr>
          <p:cNvPr id="14" name="四角形: 角を丸くする 13">
            <a:extLst>
              <a:ext uri="{FF2B5EF4-FFF2-40B4-BE49-F238E27FC236}">
                <a16:creationId xmlns:a16="http://schemas.microsoft.com/office/drawing/2014/main" id="{5C3196B0-06D7-18EC-3CDC-9C135C64E367}"/>
              </a:ext>
            </a:extLst>
          </p:cNvPr>
          <p:cNvSpPr/>
          <p:nvPr/>
        </p:nvSpPr>
        <p:spPr>
          <a:xfrm>
            <a:off x="125545" y="753011"/>
            <a:ext cx="4422781" cy="196850"/>
          </a:xfrm>
          <a:prstGeom prst="roundRect">
            <a:avLst/>
          </a:prstGeom>
          <a:gradFill flip="none" rotWithShape="1">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749" dirty="0">
                <a:latin typeface="UD デジタル 教科書体 N-B" panose="02020700000000000000" pitchFamily="17" charset="-128"/>
                <a:ea typeface="UD デジタル 教科書体 N-B" panose="02020700000000000000" pitchFamily="17" charset="-128"/>
              </a:rPr>
              <a:t>　</a:t>
            </a:r>
            <a:r>
              <a:rPr lang="ja-JP" altLang="en-US" sz="749" dirty="0">
                <a:latin typeface="UD デジタル 教科書体 N-B" panose="02020700000000000000" pitchFamily="17" charset="-128"/>
                <a:ea typeface="07やさしさゴシック手書き" panose="02000600000000000000"/>
              </a:rPr>
              <a:t>　</a:t>
            </a:r>
            <a:r>
              <a:rPr lang="ja-JP" altLang="en-US" sz="750" b="1" dirty="0">
                <a:latin typeface="UD デジタル 教科書体 N-B" panose="02020700000000000000" pitchFamily="17" charset="-128"/>
                <a:ea typeface="07やさしさゴシック手書き" panose="02000600000000000000"/>
              </a:rPr>
              <a:t>展示を見て記入しよう　</a:t>
            </a:r>
            <a:r>
              <a:rPr lang="ja-JP" altLang="en-US" sz="750" b="1" kern="100" dirty="0">
                <a:solidFill>
                  <a:schemeClr val="bg1"/>
                </a:solidFill>
                <a:latin typeface="UD デジタル 教科書体 N-B" panose="02020700000000000000" pitchFamily="17" charset="-128"/>
                <a:ea typeface="07やさしさゴシック手書き" panose="02000600000000000000"/>
                <a:cs typeface="Times New Roman" panose="02020603050405020304" pitchFamily="18" charset="0"/>
              </a:rPr>
              <a:t>場所　４鹿児島の海</a:t>
            </a:r>
          </a:p>
        </p:txBody>
      </p:sp>
      <p:sp>
        <p:nvSpPr>
          <p:cNvPr id="15" name="楕円 14">
            <a:extLst>
              <a:ext uri="{FF2B5EF4-FFF2-40B4-BE49-F238E27FC236}">
                <a16:creationId xmlns:a16="http://schemas.microsoft.com/office/drawing/2014/main" id="{41AE99ED-B7A5-5EBE-7A4E-8F4B8883D21E}"/>
              </a:ext>
            </a:extLst>
          </p:cNvPr>
          <p:cNvSpPr/>
          <p:nvPr/>
        </p:nvSpPr>
        <p:spPr>
          <a:xfrm>
            <a:off x="68396" y="708562"/>
            <a:ext cx="279400" cy="279400"/>
          </a:xfrm>
          <a:prstGeom prst="ellipse">
            <a:avLst/>
          </a:prstGeom>
          <a:solidFill>
            <a:schemeClr val="accent1">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UD デジタル 教科書体 N-B" panose="02020700000000000000" pitchFamily="17" charset="-128"/>
                <a:ea typeface="07やさしさゴシック手書き" panose="02000600000000000000"/>
              </a:rPr>
              <a:t>３</a:t>
            </a:r>
          </a:p>
        </p:txBody>
      </p:sp>
      <p:sp>
        <p:nvSpPr>
          <p:cNvPr id="20" name="テキスト ボックス 19">
            <a:extLst>
              <a:ext uri="{FF2B5EF4-FFF2-40B4-BE49-F238E27FC236}">
                <a16:creationId xmlns:a16="http://schemas.microsoft.com/office/drawing/2014/main" id="{A4D95745-1C48-930A-4E27-C4C16EE95DB7}"/>
              </a:ext>
            </a:extLst>
          </p:cNvPr>
          <p:cNvSpPr txBox="1"/>
          <p:nvPr/>
        </p:nvSpPr>
        <p:spPr>
          <a:xfrm>
            <a:off x="1347524" y="93130"/>
            <a:ext cx="3255395" cy="215444"/>
          </a:xfrm>
          <a:prstGeom prst="rect">
            <a:avLst/>
          </a:prstGeom>
          <a:noFill/>
        </p:spPr>
        <p:txBody>
          <a:bodyPr wrap="square" rtlCol="0">
            <a:spAutoFit/>
          </a:bodyPr>
          <a:lstStyle/>
          <a:p>
            <a:r>
              <a:rPr kumimoji="1" lang="ja-JP" altLang="en-US" sz="800" dirty="0">
                <a:ea typeface="07やさしさゴシック手書き" panose="02000600000000000000"/>
              </a:rPr>
              <a:t>講座の前に見学しながら記入しておこう</a:t>
            </a:r>
          </a:p>
        </p:txBody>
      </p:sp>
      <p:sp>
        <p:nvSpPr>
          <p:cNvPr id="23" name="テキスト ボックス 22">
            <a:extLst>
              <a:ext uri="{FF2B5EF4-FFF2-40B4-BE49-F238E27FC236}">
                <a16:creationId xmlns:a16="http://schemas.microsoft.com/office/drawing/2014/main" id="{E08E079D-04C2-E888-C6DE-9AB788F3175A}"/>
              </a:ext>
            </a:extLst>
          </p:cNvPr>
          <p:cNvSpPr txBox="1"/>
          <p:nvPr/>
        </p:nvSpPr>
        <p:spPr>
          <a:xfrm>
            <a:off x="814582" y="354117"/>
            <a:ext cx="3396537" cy="369332"/>
          </a:xfrm>
          <a:prstGeom prst="rect">
            <a:avLst/>
          </a:prstGeom>
          <a:noFill/>
        </p:spPr>
        <p:txBody>
          <a:bodyPr wrap="square">
            <a:spAutoFit/>
          </a:bodyPr>
          <a:lstStyle/>
          <a:p>
            <a:r>
              <a:rPr lang="ja-JP" altLang="en-US" sz="1800" b="1" dirty="0">
                <a:ln w="0"/>
                <a:solidFill>
                  <a:srgbClr val="002060"/>
                </a:solidFill>
                <a:effectLst/>
                <a:latin typeface="HGP創英角ﾎﾟｯﾌﾟ体" panose="040B0A00000000000000" pitchFamily="50" charset="-128"/>
                <a:ea typeface="07やさしさゴシック手書き" panose="02000600000000000000"/>
              </a:rPr>
              <a:t>いおワールドかごしま水族館 </a:t>
            </a:r>
            <a:endParaRPr lang="ja-JP" altLang="en-US" b="1" dirty="0">
              <a:ln w="0"/>
              <a:solidFill>
                <a:srgbClr val="002060"/>
              </a:solidFill>
              <a:effectLst/>
              <a:ea typeface="07やさしさゴシック手書き" panose="02000600000000000000"/>
            </a:endParaRPr>
          </a:p>
        </p:txBody>
      </p:sp>
      <p:sp>
        <p:nvSpPr>
          <p:cNvPr id="26" name="テキスト ボックス 25">
            <a:extLst>
              <a:ext uri="{FF2B5EF4-FFF2-40B4-BE49-F238E27FC236}">
                <a16:creationId xmlns:a16="http://schemas.microsoft.com/office/drawing/2014/main" id="{88AFFF69-31B5-0778-D9D3-5C8E1B3C03D5}"/>
              </a:ext>
            </a:extLst>
          </p:cNvPr>
          <p:cNvSpPr txBox="1"/>
          <p:nvPr/>
        </p:nvSpPr>
        <p:spPr>
          <a:xfrm>
            <a:off x="5774905" y="362550"/>
            <a:ext cx="2724518" cy="369332"/>
          </a:xfrm>
          <a:prstGeom prst="rect">
            <a:avLst/>
          </a:prstGeom>
          <a:noFill/>
        </p:spPr>
        <p:txBody>
          <a:bodyPr wrap="square">
            <a:spAutoFit/>
          </a:bodyPr>
          <a:lstStyle/>
          <a:p>
            <a:r>
              <a:rPr lang="ja-JP" altLang="en-US" sz="1800" b="1" dirty="0">
                <a:ln w="0"/>
                <a:solidFill>
                  <a:srgbClr val="009900"/>
                </a:solidFill>
                <a:effectLst/>
                <a:latin typeface="HGP創英角ﾎﾟｯﾌﾟ体" panose="040B0A00000000000000" pitchFamily="50" charset="-128"/>
                <a:ea typeface="07やさしさゴシック手書き" panose="02000600000000000000"/>
              </a:rPr>
              <a:t>かごしま環境未来館</a:t>
            </a:r>
            <a:endParaRPr lang="ja-JP" altLang="en-US" b="1" dirty="0">
              <a:ln w="0"/>
              <a:solidFill>
                <a:srgbClr val="009900"/>
              </a:solidFill>
              <a:effectLst/>
              <a:ea typeface="07やさしさゴシック手書き" panose="02000600000000000000"/>
            </a:endParaRPr>
          </a:p>
        </p:txBody>
      </p:sp>
      <p:pic>
        <p:nvPicPr>
          <p:cNvPr id="40" name="図 39" descr="花火の絵&#10;&#10;低い精度で自動的に生成された説明">
            <a:extLst>
              <a:ext uri="{FF2B5EF4-FFF2-40B4-BE49-F238E27FC236}">
                <a16:creationId xmlns:a16="http://schemas.microsoft.com/office/drawing/2014/main" id="{C58BE519-FA24-034F-CB93-3654D6C0E289}"/>
              </a:ext>
            </a:extLst>
          </p:cNvPr>
          <p:cNvPicPr>
            <a:picLocks noChangeAspect="1"/>
          </p:cNvPicPr>
          <p:nvPr/>
        </p:nvPicPr>
        <p:blipFill rotWithShape="1">
          <a:blip r:embed="rId4">
            <a:extLst>
              <a:ext uri="{28A0092B-C50C-407E-A947-70E740481C1C}">
                <a14:useLocalDpi xmlns:a14="http://schemas.microsoft.com/office/drawing/2010/main" val="0"/>
              </a:ext>
            </a:extLst>
          </a:blip>
          <a:srcRect l="-1" r="30635" b="31442"/>
          <a:stretch/>
        </p:blipFill>
        <p:spPr>
          <a:xfrm>
            <a:off x="2391981" y="3056445"/>
            <a:ext cx="2142984" cy="1431025"/>
          </a:xfrm>
          <a:prstGeom prst="rect">
            <a:avLst/>
          </a:prstGeom>
        </p:spPr>
      </p:pic>
      <p:sp>
        <p:nvSpPr>
          <p:cNvPr id="7" name="四角形: 角を丸くする 6">
            <a:extLst>
              <a:ext uri="{FF2B5EF4-FFF2-40B4-BE49-F238E27FC236}">
                <a16:creationId xmlns:a16="http://schemas.microsoft.com/office/drawing/2014/main" id="{9C08CA75-0190-46F2-F997-7F1AA643ECAF}"/>
              </a:ext>
            </a:extLst>
          </p:cNvPr>
          <p:cNvSpPr/>
          <p:nvPr/>
        </p:nvSpPr>
        <p:spPr>
          <a:xfrm>
            <a:off x="164503" y="1018465"/>
            <a:ext cx="2747112" cy="969759"/>
          </a:xfrm>
          <a:prstGeom prst="roundRect">
            <a:avLst/>
          </a:prstGeom>
          <a:noFill/>
          <a:ln>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49"/>
          </a:p>
        </p:txBody>
      </p:sp>
      <p:grpSp>
        <p:nvGrpSpPr>
          <p:cNvPr id="49" name="グループ化 48">
            <a:extLst>
              <a:ext uri="{FF2B5EF4-FFF2-40B4-BE49-F238E27FC236}">
                <a16:creationId xmlns:a16="http://schemas.microsoft.com/office/drawing/2014/main" id="{19D8F21E-82AD-E0C8-2F87-63123EB2D166}"/>
              </a:ext>
            </a:extLst>
          </p:cNvPr>
          <p:cNvGrpSpPr/>
          <p:nvPr/>
        </p:nvGrpSpPr>
        <p:grpSpPr>
          <a:xfrm>
            <a:off x="100611" y="2225048"/>
            <a:ext cx="1395538" cy="1098915"/>
            <a:chOff x="2789950" y="954587"/>
            <a:chExt cx="1854913" cy="1517212"/>
          </a:xfrm>
        </p:grpSpPr>
        <p:pic>
          <p:nvPicPr>
            <p:cNvPr id="47" name="図 46" descr="図形&#10;&#10;中程度の精度で自動的に生成された説明">
              <a:extLst>
                <a:ext uri="{FF2B5EF4-FFF2-40B4-BE49-F238E27FC236}">
                  <a16:creationId xmlns:a16="http://schemas.microsoft.com/office/drawing/2014/main" id="{2EAAE742-44C7-2E99-89AF-00BDE9B2FC02}"/>
                </a:ext>
              </a:extLst>
            </p:cNvPr>
            <p:cNvPicPr>
              <a:picLocks noChangeAspect="1"/>
            </p:cNvPicPr>
            <p:nvPr/>
          </p:nvPicPr>
          <p:blipFill rotWithShape="1">
            <a:blip r:embed="rId5">
              <a:extLst>
                <a:ext uri="{28A0092B-C50C-407E-A947-70E740481C1C}">
                  <a14:useLocalDpi xmlns:a14="http://schemas.microsoft.com/office/drawing/2010/main" val="0"/>
                </a:ext>
              </a:extLst>
            </a:blip>
            <a:srcRect l="51807" r="482" b="43357"/>
            <a:stretch/>
          </p:blipFill>
          <p:spPr>
            <a:xfrm rot="651294">
              <a:off x="2789950" y="954587"/>
              <a:ext cx="1350320" cy="1083123"/>
            </a:xfrm>
            <a:prstGeom prst="rect">
              <a:avLst/>
            </a:prstGeom>
          </p:spPr>
        </p:pic>
        <p:pic>
          <p:nvPicPr>
            <p:cNvPr id="48" name="図 47" descr="図形&#10;&#10;中程度の精度で自動的に生成された説明">
              <a:extLst>
                <a:ext uri="{FF2B5EF4-FFF2-40B4-BE49-F238E27FC236}">
                  <a16:creationId xmlns:a16="http://schemas.microsoft.com/office/drawing/2014/main" id="{C4D455B3-0288-C2E9-E3A4-39D936E9EA69}"/>
                </a:ext>
              </a:extLst>
            </p:cNvPr>
            <p:cNvPicPr>
              <a:picLocks noChangeAspect="1"/>
            </p:cNvPicPr>
            <p:nvPr/>
          </p:nvPicPr>
          <p:blipFill rotWithShape="1">
            <a:blip r:embed="rId5">
              <a:extLst>
                <a:ext uri="{28A0092B-C50C-407E-A947-70E740481C1C}">
                  <a14:useLocalDpi xmlns:a14="http://schemas.microsoft.com/office/drawing/2010/main" val="0"/>
                </a:ext>
              </a:extLst>
            </a:blip>
            <a:srcRect t="47740" r="83146"/>
            <a:stretch/>
          </p:blipFill>
          <p:spPr>
            <a:xfrm>
              <a:off x="4007925" y="1137481"/>
              <a:ext cx="636938" cy="1334318"/>
            </a:xfrm>
            <a:prstGeom prst="rect">
              <a:avLst/>
            </a:prstGeom>
          </p:spPr>
        </p:pic>
      </p:grpSp>
      <p:pic>
        <p:nvPicPr>
          <p:cNvPr id="52" name="図 51">
            <a:extLst>
              <a:ext uri="{FF2B5EF4-FFF2-40B4-BE49-F238E27FC236}">
                <a16:creationId xmlns:a16="http://schemas.microsoft.com/office/drawing/2014/main" id="{CA7C228F-37EB-AA88-49F9-627F3584B596}"/>
              </a:ext>
            </a:extLst>
          </p:cNvPr>
          <p:cNvPicPr>
            <a:picLocks noChangeAspect="1"/>
          </p:cNvPicPr>
          <p:nvPr/>
        </p:nvPicPr>
        <p:blipFill>
          <a:blip r:embed="rId6"/>
          <a:stretch>
            <a:fillRect/>
          </a:stretch>
        </p:blipFill>
        <p:spPr>
          <a:xfrm>
            <a:off x="2872696" y="1015731"/>
            <a:ext cx="1675831" cy="1023409"/>
          </a:xfrm>
          <a:prstGeom prst="rect">
            <a:avLst/>
          </a:prstGeom>
        </p:spPr>
      </p:pic>
      <p:grpSp>
        <p:nvGrpSpPr>
          <p:cNvPr id="31" name="グループ化 30">
            <a:extLst>
              <a:ext uri="{FF2B5EF4-FFF2-40B4-BE49-F238E27FC236}">
                <a16:creationId xmlns:a16="http://schemas.microsoft.com/office/drawing/2014/main" id="{645238DC-8BFF-3AFC-24C0-EC5F28C9E336}"/>
              </a:ext>
            </a:extLst>
          </p:cNvPr>
          <p:cNvGrpSpPr/>
          <p:nvPr/>
        </p:nvGrpSpPr>
        <p:grpSpPr>
          <a:xfrm>
            <a:off x="1957925" y="6539327"/>
            <a:ext cx="5288710" cy="264614"/>
            <a:chOff x="2147388" y="6584542"/>
            <a:chExt cx="5288710" cy="264614"/>
          </a:xfrm>
        </p:grpSpPr>
        <p:sp>
          <p:nvSpPr>
            <p:cNvPr id="32" name="テキスト ボックス 31">
              <a:extLst>
                <a:ext uri="{FF2B5EF4-FFF2-40B4-BE49-F238E27FC236}">
                  <a16:creationId xmlns:a16="http://schemas.microsoft.com/office/drawing/2014/main" id="{7CB7DB0F-34A0-2493-489C-E15E266B9461}"/>
                </a:ext>
              </a:extLst>
            </p:cNvPr>
            <p:cNvSpPr txBox="1"/>
            <p:nvPr/>
          </p:nvSpPr>
          <p:spPr>
            <a:xfrm>
              <a:off x="6854705" y="6602935"/>
              <a:ext cx="581393" cy="246221"/>
            </a:xfrm>
            <a:prstGeom prst="rect">
              <a:avLst/>
            </a:prstGeom>
            <a:noFill/>
          </p:spPr>
          <p:txBody>
            <a:bodyPr wrap="square" rtlCol="0">
              <a:spAutoFit/>
            </a:bodyPr>
            <a:lstStyle/>
            <a:p>
              <a:pPr algn="ctr"/>
              <a:r>
                <a:rPr kumimoji="1" lang="en-US" altLang="ja-JP" sz="1000" dirty="0"/>
                <a:t>-3-</a:t>
              </a:r>
              <a:endParaRPr kumimoji="1" lang="ja-JP" altLang="en-US" sz="1000" dirty="0"/>
            </a:p>
          </p:txBody>
        </p:sp>
        <p:sp>
          <p:nvSpPr>
            <p:cNvPr id="42" name="テキスト ボックス 41">
              <a:extLst>
                <a:ext uri="{FF2B5EF4-FFF2-40B4-BE49-F238E27FC236}">
                  <a16:creationId xmlns:a16="http://schemas.microsoft.com/office/drawing/2014/main" id="{7E4B0F2F-25DF-1050-365B-762E069268D7}"/>
                </a:ext>
              </a:extLst>
            </p:cNvPr>
            <p:cNvSpPr txBox="1"/>
            <p:nvPr/>
          </p:nvSpPr>
          <p:spPr>
            <a:xfrm>
              <a:off x="2147388" y="6584542"/>
              <a:ext cx="581393" cy="246221"/>
            </a:xfrm>
            <a:prstGeom prst="rect">
              <a:avLst/>
            </a:prstGeom>
            <a:noFill/>
          </p:spPr>
          <p:txBody>
            <a:bodyPr wrap="square" rtlCol="0">
              <a:spAutoFit/>
            </a:bodyPr>
            <a:lstStyle/>
            <a:p>
              <a:pPr algn="ctr"/>
              <a:r>
                <a:rPr kumimoji="1" lang="en-US" altLang="ja-JP" sz="1000" dirty="0"/>
                <a:t>-2-</a:t>
              </a:r>
              <a:endParaRPr kumimoji="1" lang="ja-JP" altLang="en-US" sz="1000" dirty="0"/>
            </a:p>
          </p:txBody>
        </p:sp>
      </p:grpSp>
      <p:grpSp>
        <p:nvGrpSpPr>
          <p:cNvPr id="55" name="グループ化 54">
            <a:extLst>
              <a:ext uri="{FF2B5EF4-FFF2-40B4-BE49-F238E27FC236}">
                <a16:creationId xmlns:a16="http://schemas.microsoft.com/office/drawing/2014/main" id="{94AD4359-1268-4976-3925-1E23DB78D04A}"/>
              </a:ext>
            </a:extLst>
          </p:cNvPr>
          <p:cNvGrpSpPr/>
          <p:nvPr/>
        </p:nvGrpSpPr>
        <p:grpSpPr>
          <a:xfrm>
            <a:off x="4590094" y="3201268"/>
            <a:ext cx="4456640" cy="3338059"/>
            <a:chOff x="4590094" y="3201268"/>
            <a:chExt cx="4456640" cy="3338059"/>
          </a:xfrm>
        </p:grpSpPr>
        <p:grpSp>
          <p:nvGrpSpPr>
            <p:cNvPr id="56" name="グループ化 55">
              <a:extLst>
                <a:ext uri="{FF2B5EF4-FFF2-40B4-BE49-F238E27FC236}">
                  <a16:creationId xmlns:a16="http://schemas.microsoft.com/office/drawing/2014/main" id="{968015C9-AE3C-19CA-1610-6821512C3CC0}"/>
                </a:ext>
              </a:extLst>
            </p:cNvPr>
            <p:cNvGrpSpPr/>
            <p:nvPr/>
          </p:nvGrpSpPr>
          <p:grpSpPr>
            <a:xfrm>
              <a:off x="4599539" y="4456285"/>
              <a:ext cx="2154439" cy="2083042"/>
              <a:chOff x="4599539" y="4456285"/>
              <a:chExt cx="2154439" cy="2083042"/>
            </a:xfrm>
          </p:grpSpPr>
          <p:grpSp>
            <p:nvGrpSpPr>
              <p:cNvPr id="291" name="グループ化 290">
                <a:extLst>
                  <a:ext uri="{FF2B5EF4-FFF2-40B4-BE49-F238E27FC236}">
                    <a16:creationId xmlns:a16="http://schemas.microsoft.com/office/drawing/2014/main" id="{97F4B133-10AB-37A0-2F9C-D372D2FB3055}"/>
                  </a:ext>
                </a:extLst>
              </p:cNvPr>
              <p:cNvGrpSpPr/>
              <p:nvPr/>
            </p:nvGrpSpPr>
            <p:grpSpPr>
              <a:xfrm>
                <a:off x="5687955" y="4761620"/>
                <a:ext cx="828515" cy="404122"/>
                <a:chOff x="7994995" y="2657702"/>
                <a:chExt cx="1081912" cy="508624"/>
              </a:xfrm>
            </p:grpSpPr>
            <p:pic>
              <p:nvPicPr>
                <p:cNvPr id="342" name="図 341">
                  <a:extLst>
                    <a:ext uri="{FF2B5EF4-FFF2-40B4-BE49-F238E27FC236}">
                      <a16:creationId xmlns:a16="http://schemas.microsoft.com/office/drawing/2014/main" id="{B4480377-F98E-A00A-ED58-392425F589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3127" y="2657702"/>
                  <a:ext cx="503780" cy="508624"/>
                </a:xfrm>
                <a:prstGeom prst="rect">
                  <a:avLst/>
                </a:prstGeom>
              </p:spPr>
            </p:pic>
            <p:pic>
              <p:nvPicPr>
                <p:cNvPr id="343" name="図 342">
                  <a:extLst>
                    <a:ext uri="{FF2B5EF4-FFF2-40B4-BE49-F238E27FC236}">
                      <a16:creationId xmlns:a16="http://schemas.microsoft.com/office/drawing/2014/main" id="{65BBE135-8967-9BCC-1B37-03F0E1FFC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4995" y="2657705"/>
                  <a:ext cx="504000" cy="502094"/>
                </a:xfrm>
                <a:prstGeom prst="rect">
                  <a:avLst/>
                </a:prstGeom>
              </p:spPr>
            </p:pic>
          </p:grpSp>
          <p:pic>
            <p:nvPicPr>
              <p:cNvPr id="292" name="図 291">
                <a:extLst>
                  <a:ext uri="{FF2B5EF4-FFF2-40B4-BE49-F238E27FC236}">
                    <a16:creationId xmlns:a16="http://schemas.microsoft.com/office/drawing/2014/main" id="{7180102F-179C-3016-CBFA-252EFF29A8E9}"/>
                  </a:ext>
                </a:extLst>
              </p:cNvPr>
              <p:cNvPicPr>
                <a:picLocks noChangeAspect="1"/>
              </p:cNvPicPr>
              <p:nvPr/>
            </p:nvPicPr>
            <p:blipFill>
              <a:blip r:embed="rId9"/>
              <a:stretch>
                <a:fillRect/>
              </a:stretch>
            </p:blipFill>
            <p:spPr>
              <a:xfrm>
                <a:off x="4820175" y="4690449"/>
                <a:ext cx="509503" cy="524110"/>
              </a:xfrm>
              <a:prstGeom prst="rect">
                <a:avLst/>
              </a:prstGeom>
            </p:spPr>
          </p:pic>
          <p:sp>
            <p:nvSpPr>
              <p:cNvPr id="293" name="正方形/長方形 292">
                <a:extLst>
                  <a:ext uri="{FF2B5EF4-FFF2-40B4-BE49-F238E27FC236}">
                    <a16:creationId xmlns:a16="http://schemas.microsoft.com/office/drawing/2014/main" id="{960C695F-2391-3127-8426-5638E1AF2123}"/>
                  </a:ext>
                </a:extLst>
              </p:cNvPr>
              <p:cNvSpPr/>
              <p:nvPr/>
            </p:nvSpPr>
            <p:spPr>
              <a:xfrm>
                <a:off x="4676071" y="4664625"/>
                <a:ext cx="2006055" cy="1874702"/>
              </a:xfrm>
              <a:prstGeom prst="rect">
                <a:avLst/>
              </a:prstGeom>
              <a:noFill/>
              <a:ln w="6350">
                <a:solidFill>
                  <a:schemeClr val="accent1"/>
                </a:solidFill>
                <a:extLst>
                  <a:ext uri="{C807C97D-BFC1-408E-A445-0C87EB9F89A2}">
                    <ask:lineSketchStyleProps xmlns:ask="http://schemas.microsoft.com/office/drawing/2018/sketchyshapes" sd="4008868933">
                      <a:custGeom>
                        <a:avLst/>
                        <a:gdLst>
                          <a:gd name="connsiteX0" fmla="*/ 0 w 2639868"/>
                          <a:gd name="connsiteY0" fmla="*/ 0 h 1069394"/>
                          <a:gd name="connsiteX1" fmla="*/ 633568 w 2639868"/>
                          <a:gd name="connsiteY1" fmla="*/ 0 h 1069394"/>
                          <a:gd name="connsiteX2" fmla="*/ 1293535 w 2639868"/>
                          <a:gd name="connsiteY2" fmla="*/ 0 h 1069394"/>
                          <a:gd name="connsiteX3" fmla="*/ 1900705 w 2639868"/>
                          <a:gd name="connsiteY3" fmla="*/ 0 h 1069394"/>
                          <a:gd name="connsiteX4" fmla="*/ 2639868 w 2639868"/>
                          <a:gd name="connsiteY4" fmla="*/ 0 h 1069394"/>
                          <a:gd name="connsiteX5" fmla="*/ 2639868 w 2639868"/>
                          <a:gd name="connsiteY5" fmla="*/ 524003 h 1069394"/>
                          <a:gd name="connsiteX6" fmla="*/ 2639868 w 2639868"/>
                          <a:gd name="connsiteY6" fmla="*/ 1069394 h 1069394"/>
                          <a:gd name="connsiteX7" fmla="*/ 2032698 w 2639868"/>
                          <a:gd name="connsiteY7" fmla="*/ 1069394 h 1069394"/>
                          <a:gd name="connsiteX8" fmla="*/ 1319934 w 2639868"/>
                          <a:gd name="connsiteY8" fmla="*/ 1069394 h 1069394"/>
                          <a:gd name="connsiteX9" fmla="*/ 739163 w 2639868"/>
                          <a:gd name="connsiteY9" fmla="*/ 1069394 h 1069394"/>
                          <a:gd name="connsiteX10" fmla="*/ 0 w 2639868"/>
                          <a:gd name="connsiteY10" fmla="*/ 1069394 h 1069394"/>
                          <a:gd name="connsiteX11" fmla="*/ 0 w 2639868"/>
                          <a:gd name="connsiteY11" fmla="*/ 534697 h 1069394"/>
                          <a:gd name="connsiteX12" fmla="*/ 0 w 2639868"/>
                          <a:gd name="connsiteY12" fmla="*/ 0 h 106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9868" h="1069394" extrusionOk="0">
                            <a:moveTo>
                              <a:pt x="0" y="0"/>
                            </a:moveTo>
                            <a:cubicBezTo>
                              <a:pt x="181634" y="3965"/>
                              <a:pt x="501326" y="14146"/>
                              <a:pt x="633568" y="0"/>
                            </a:cubicBezTo>
                            <a:cubicBezTo>
                              <a:pt x="765810" y="-14146"/>
                              <a:pt x="1116050" y="123"/>
                              <a:pt x="1293535" y="0"/>
                            </a:cubicBezTo>
                            <a:cubicBezTo>
                              <a:pt x="1471020" y="-123"/>
                              <a:pt x="1776881" y="-29674"/>
                              <a:pt x="1900705" y="0"/>
                            </a:cubicBezTo>
                            <a:cubicBezTo>
                              <a:pt x="2024529" y="29674"/>
                              <a:pt x="2299451" y="-4012"/>
                              <a:pt x="2639868" y="0"/>
                            </a:cubicBezTo>
                            <a:cubicBezTo>
                              <a:pt x="2632555" y="154892"/>
                              <a:pt x="2632406" y="289331"/>
                              <a:pt x="2639868" y="524003"/>
                            </a:cubicBezTo>
                            <a:cubicBezTo>
                              <a:pt x="2647330" y="758675"/>
                              <a:pt x="2626067" y="937504"/>
                              <a:pt x="2639868" y="1069394"/>
                            </a:cubicBezTo>
                            <a:cubicBezTo>
                              <a:pt x="2515636" y="1094487"/>
                              <a:pt x="2154566" y="1071071"/>
                              <a:pt x="2032698" y="1069394"/>
                            </a:cubicBezTo>
                            <a:cubicBezTo>
                              <a:pt x="1910830" y="1067718"/>
                              <a:pt x="1473624" y="1083430"/>
                              <a:pt x="1319934" y="1069394"/>
                            </a:cubicBezTo>
                            <a:cubicBezTo>
                              <a:pt x="1166244" y="1055358"/>
                              <a:pt x="861533" y="1075597"/>
                              <a:pt x="739163" y="1069394"/>
                            </a:cubicBezTo>
                            <a:cubicBezTo>
                              <a:pt x="616793" y="1063191"/>
                              <a:pt x="158433" y="1071759"/>
                              <a:pt x="0" y="1069394"/>
                            </a:cubicBezTo>
                            <a:cubicBezTo>
                              <a:pt x="-15044" y="911060"/>
                              <a:pt x="-17097" y="690155"/>
                              <a:pt x="0" y="534697"/>
                            </a:cubicBezTo>
                            <a:cubicBezTo>
                              <a:pt x="17097" y="379239"/>
                              <a:pt x="9066" y="17809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テキスト ボックス 293">
                <a:extLst>
                  <a:ext uri="{FF2B5EF4-FFF2-40B4-BE49-F238E27FC236}">
                    <a16:creationId xmlns:a16="http://schemas.microsoft.com/office/drawing/2014/main" id="{E83D8A91-8A2C-A06F-84B1-029ADB270C4D}"/>
                  </a:ext>
                </a:extLst>
              </p:cNvPr>
              <p:cNvSpPr txBox="1"/>
              <p:nvPr/>
            </p:nvSpPr>
            <p:spPr>
              <a:xfrm>
                <a:off x="4672304" y="5169858"/>
                <a:ext cx="2081674" cy="467372"/>
              </a:xfrm>
              <a:prstGeom prst="rect">
                <a:avLst/>
              </a:prstGeom>
              <a:noFill/>
            </p:spPr>
            <p:txBody>
              <a:bodyPr wrap="square" rtlCol="0">
                <a:spAutoFit/>
              </a:bodyPr>
              <a:lstStyle/>
              <a:p>
                <a:r>
                  <a:rPr kumimoji="1" lang="ja-JP" altLang="en-US" sz="1000" dirty="0">
                    <a:latin typeface="07やさしさゴシック手書き" panose="02000600000000000000" pitchFamily="50" charset="-128"/>
                    <a:ea typeface="07やさしさゴシック手書き" panose="02000600000000000000" pitchFamily="50" charset="-128"/>
                  </a:rPr>
                  <a:t>二酸化炭素（</a:t>
                </a:r>
                <a:r>
                  <a:rPr kumimoji="1" lang="en-US" altLang="ja-JP" sz="1000" dirty="0">
                    <a:latin typeface="07やさしさゴシック手書き" panose="02000600000000000000" pitchFamily="50" charset="-128"/>
                    <a:ea typeface="07やさしさゴシック手書き" panose="02000600000000000000" pitchFamily="50" charset="-128"/>
                  </a:rPr>
                  <a:t>CO</a:t>
                </a:r>
                <a:r>
                  <a:rPr kumimoji="1" lang="en-US" altLang="ja-JP" sz="1000" baseline="-25000" dirty="0">
                    <a:latin typeface="07やさしさゴシック手書き" panose="02000600000000000000" pitchFamily="50" charset="-128"/>
                    <a:ea typeface="07やさしさゴシック手書き" panose="02000600000000000000" pitchFamily="50" charset="-128"/>
                  </a:rPr>
                  <a:t>2</a:t>
                </a:r>
                <a:r>
                  <a:rPr kumimoji="1" lang="ja-JP" altLang="en-US" sz="1000" dirty="0">
                    <a:latin typeface="07やさしさゴシック手書き" panose="02000600000000000000" pitchFamily="50" charset="-128"/>
                    <a:ea typeface="07やさしさゴシック手書き" panose="02000600000000000000" pitchFamily="50" charset="-128"/>
                  </a:rPr>
                  <a:t>）</a:t>
                </a:r>
                <a:r>
                  <a:rPr kumimoji="1" lang="en-US" altLang="ja-JP" sz="1000" dirty="0">
                    <a:latin typeface="07やさしさゴシック手書き" panose="02000600000000000000" pitchFamily="50" charset="-128"/>
                    <a:ea typeface="07やさしさゴシック手書き" panose="02000600000000000000" pitchFamily="50" charset="-128"/>
                  </a:rPr>
                  <a:t>1g</a:t>
                </a:r>
                <a:r>
                  <a:rPr kumimoji="1" lang="ja-JP" altLang="en-US" sz="1000">
                    <a:latin typeface="07やさしさゴシック手書き" panose="02000600000000000000" pitchFamily="50" charset="-128"/>
                    <a:ea typeface="07やさしさゴシック手書き" panose="02000600000000000000" pitchFamily="50" charset="-128"/>
                  </a:rPr>
                  <a:t>の体積は</a:t>
                </a:r>
                <a:endParaRPr kumimoji="1" lang="en-US" altLang="ja-JP" sz="1000" dirty="0">
                  <a:latin typeface="07やさしさゴシック手書き" panose="02000600000000000000" pitchFamily="50" charset="-128"/>
                  <a:ea typeface="07やさしさゴシック手書き" panose="02000600000000000000" pitchFamily="50" charset="-128"/>
                </a:endParaRPr>
              </a:p>
              <a:p>
                <a:pPr>
                  <a:lnSpc>
                    <a:spcPct val="150000"/>
                  </a:lnSpc>
                </a:pPr>
                <a:r>
                  <a:rPr kumimoji="1" lang="en-US" altLang="ja-JP" sz="1000" dirty="0">
                    <a:latin typeface="07やさしさゴシック手書き" panose="02000600000000000000" pitchFamily="50" charset="-128"/>
                    <a:ea typeface="07やさしさゴシック手書き" panose="02000600000000000000" pitchFamily="50" charset="-128"/>
                  </a:rPr>
                  <a:t>500ml</a:t>
                </a:r>
                <a:r>
                  <a:rPr kumimoji="1" lang="ja-JP" altLang="en-US" sz="1000" dirty="0">
                    <a:latin typeface="07やさしさゴシック手書き" panose="02000600000000000000" pitchFamily="50" charset="-128"/>
                    <a:ea typeface="07やさしさゴシック手書き" panose="02000600000000000000" pitchFamily="50" charset="-128"/>
                  </a:rPr>
                  <a:t>ペットボトル</a:t>
                </a:r>
                <a:r>
                  <a:rPr kumimoji="1" lang="ja-JP" altLang="en-US" sz="1100" b="1" dirty="0">
                    <a:latin typeface="07やさしさゴシック手書き" panose="02000600000000000000" pitchFamily="50" charset="-128"/>
                    <a:ea typeface="07やさしさゴシック手書き" panose="02000600000000000000" pitchFamily="50" charset="-128"/>
                  </a:rPr>
                  <a:t>約</a:t>
                </a:r>
                <a:r>
                  <a:rPr kumimoji="1" lang="ja-JP" altLang="en-US" sz="1100" b="1" u="sng" dirty="0">
                    <a:latin typeface="07やさしさゴシック手書き" panose="02000600000000000000" pitchFamily="50" charset="-128"/>
                    <a:ea typeface="07やさしさゴシック手書き" panose="02000600000000000000" pitchFamily="50" charset="-128"/>
                  </a:rPr>
                  <a:t>　　</a:t>
                </a:r>
                <a:r>
                  <a:rPr kumimoji="1" lang="ja-JP" altLang="en-US" sz="1100" b="1" dirty="0">
                    <a:latin typeface="07やさしさゴシック手書き" panose="02000600000000000000" pitchFamily="50" charset="-128"/>
                    <a:ea typeface="07やさしさゴシック手書き" panose="02000600000000000000" pitchFamily="50" charset="-128"/>
                  </a:rPr>
                  <a:t>本分</a:t>
                </a:r>
                <a:endParaRPr kumimoji="1" lang="ja-JP" altLang="en-US" sz="1000" b="1" dirty="0">
                  <a:latin typeface="07やさしさゴシック手書き" panose="02000600000000000000" pitchFamily="50" charset="-128"/>
                  <a:ea typeface="07やさしさゴシック手書き" panose="02000600000000000000" pitchFamily="50" charset="-128"/>
                </a:endParaRPr>
              </a:p>
            </p:txBody>
          </p:sp>
          <p:sp>
            <p:nvSpPr>
              <p:cNvPr id="338" name="テキスト ボックス 337">
                <a:extLst>
                  <a:ext uri="{FF2B5EF4-FFF2-40B4-BE49-F238E27FC236}">
                    <a16:creationId xmlns:a16="http://schemas.microsoft.com/office/drawing/2014/main" id="{C469BF86-D1BE-284A-DD36-8FBD4227961A}"/>
                  </a:ext>
                </a:extLst>
              </p:cNvPr>
              <p:cNvSpPr txBox="1"/>
              <p:nvPr/>
            </p:nvSpPr>
            <p:spPr>
              <a:xfrm>
                <a:off x="4749249" y="5630741"/>
                <a:ext cx="1858210" cy="400110"/>
              </a:xfrm>
              <a:prstGeom prst="rect">
                <a:avLst/>
              </a:prstGeom>
              <a:noFill/>
              <a:ln>
                <a:solidFill>
                  <a:schemeClr val="tx1"/>
                </a:solidFill>
              </a:ln>
            </p:spPr>
            <p:txBody>
              <a:bodyPr wrap="square" rtlCol="0">
                <a:spAutoFit/>
              </a:bodyPr>
              <a:lstStyle/>
              <a:p>
                <a:r>
                  <a:rPr kumimoji="1" lang="ja-JP" altLang="en-US" sz="1000" b="1" dirty="0">
                    <a:latin typeface="07やさしさゴシック手書き" panose="02000600000000000000" pitchFamily="50" charset="-128"/>
                    <a:ea typeface="07やさしさゴシック手書き" panose="02000600000000000000" pitchFamily="50" charset="-128"/>
                  </a:rPr>
                  <a:t>　　　　</a:t>
                </a:r>
                <a:endParaRPr kumimoji="1" lang="en-US" altLang="ja-JP" sz="1000" b="1" dirty="0">
                  <a:latin typeface="07やさしさゴシック手書き" panose="02000600000000000000" pitchFamily="50" charset="-128"/>
                  <a:ea typeface="07やさしさゴシック手書き" panose="02000600000000000000" pitchFamily="50" charset="-128"/>
                </a:endParaRPr>
              </a:p>
              <a:p>
                <a:endParaRPr kumimoji="1" lang="ja-JP" altLang="en-US" sz="1000" b="1" dirty="0">
                  <a:latin typeface="07やさしさゴシック手書き" panose="02000600000000000000" pitchFamily="50" charset="-128"/>
                  <a:ea typeface="07やさしさゴシック手書き" panose="02000600000000000000" pitchFamily="50" charset="-128"/>
                </a:endParaRPr>
              </a:p>
            </p:txBody>
          </p:sp>
          <p:sp>
            <p:nvSpPr>
              <p:cNvPr id="339" name="テキスト ボックス 338">
                <a:extLst>
                  <a:ext uri="{FF2B5EF4-FFF2-40B4-BE49-F238E27FC236}">
                    <a16:creationId xmlns:a16="http://schemas.microsoft.com/office/drawing/2014/main" id="{27DCD096-9620-F17E-15F7-6D91E83B230B}"/>
                  </a:ext>
                </a:extLst>
              </p:cNvPr>
              <p:cNvSpPr txBox="1"/>
              <p:nvPr/>
            </p:nvSpPr>
            <p:spPr>
              <a:xfrm>
                <a:off x="5525560" y="6039084"/>
                <a:ext cx="1195303" cy="215444"/>
              </a:xfrm>
              <a:prstGeom prst="rect">
                <a:avLst/>
              </a:prstGeom>
              <a:noFill/>
              <a:ln>
                <a:noFill/>
              </a:ln>
            </p:spPr>
            <p:txBody>
              <a:bodyPr wrap="square" rtlCol="0">
                <a:spAutoFit/>
              </a:bodyPr>
              <a:lstStyle/>
              <a:p>
                <a:r>
                  <a:rPr kumimoji="1" lang="en-US" altLang="ja-JP" sz="800" b="1" dirty="0">
                    <a:latin typeface="07やさしさゴシック手書き" panose="02000600000000000000" pitchFamily="50" charset="-128"/>
                    <a:ea typeface="07やさしさゴシック手書き" panose="02000600000000000000" pitchFamily="50" charset="-128"/>
                  </a:rPr>
                  <a:t>×1</a:t>
                </a:r>
                <a:r>
                  <a:rPr kumimoji="1" lang="ja-JP" altLang="en-US" sz="800" b="1" dirty="0">
                    <a:latin typeface="07やさしさゴシック手書き" panose="02000600000000000000" pitchFamily="50" charset="-128"/>
                    <a:ea typeface="07やさしさゴシック手書き" panose="02000600000000000000" pitchFamily="50" charset="-128"/>
                  </a:rPr>
                  <a:t>人が</a:t>
                </a:r>
                <a:r>
                  <a:rPr kumimoji="1" lang="en-US" altLang="ja-JP" sz="800" b="1" dirty="0">
                    <a:latin typeface="07やさしさゴシック手書き" panose="02000600000000000000" pitchFamily="50" charset="-128"/>
                    <a:ea typeface="07やさしさゴシック手書き" panose="02000600000000000000" pitchFamily="50" charset="-128"/>
                  </a:rPr>
                  <a:t>1</a:t>
                </a:r>
                <a:r>
                  <a:rPr kumimoji="1" lang="ja-JP" altLang="en-US" sz="800" b="1" dirty="0">
                    <a:latin typeface="07やさしさゴシック手書き" panose="02000600000000000000" pitchFamily="50" charset="-128"/>
                    <a:ea typeface="07やさしさゴシック手書き" panose="02000600000000000000" pitchFamily="50" charset="-128"/>
                  </a:rPr>
                  <a:t>か月間行う</a:t>
                </a:r>
                <a:endParaRPr kumimoji="1" lang="en-US" altLang="ja-JP" sz="800" b="1" dirty="0">
                  <a:latin typeface="07やさしさゴシック手書き" panose="02000600000000000000" pitchFamily="50" charset="-128"/>
                  <a:ea typeface="07やさしさゴシック手書き" panose="02000600000000000000" pitchFamily="50" charset="-128"/>
                </a:endParaRPr>
              </a:p>
            </p:txBody>
          </p:sp>
          <p:sp>
            <p:nvSpPr>
              <p:cNvPr id="340" name="テキスト ボックス 339">
                <a:extLst>
                  <a:ext uri="{FF2B5EF4-FFF2-40B4-BE49-F238E27FC236}">
                    <a16:creationId xmlns:a16="http://schemas.microsoft.com/office/drawing/2014/main" id="{70A8488B-D3B7-7AB3-6057-A83BA3A010F0}"/>
                  </a:ext>
                </a:extLst>
              </p:cNvPr>
              <p:cNvSpPr txBox="1"/>
              <p:nvPr/>
            </p:nvSpPr>
            <p:spPr>
              <a:xfrm>
                <a:off x="4691401" y="6221077"/>
                <a:ext cx="2043479" cy="246221"/>
              </a:xfrm>
              <a:prstGeom prst="rect">
                <a:avLst/>
              </a:prstGeom>
              <a:noFill/>
              <a:ln>
                <a:noFill/>
              </a:ln>
            </p:spPr>
            <p:txBody>
              <a:bodyPr wrap="square" rtlCol="0">
                <a:spAutoFit/>
              </a:bodyPr>
              <a:lstStyle/>
              <a:p>
                <a:r>
                  <a:rPr kumimoji="1" lang="ja-JP" altLang="en-US" sz="1000" b="1" u="sng" dirty="0">
                    <a:latin typeface="07やさしさゴシック手書き" panose="02000600000000000000" pitchFamily="50" charset="-128"/>
                    <a:ea typeface="07やさしさゴシック手書き" panose="02000600000000000000" pitchFamily="50" charset="-128"/>
                  </a:rPr>
                  <a:t>＝　　　　　ｇ（　　　本分）</a:t>
                </a:r>
                <a:endParaRPr kumimoji="1" lang="en-US" altLang="ja-JP" sz="1000" b="1" u="sng" dirty="0">
                  <a:latin typeface="07やさしさゴシック手書き" panose="02000600000000000000" pitchFamily="50" charset="-128"/>
                  <a:ea typeface="07やさしさゴシック手書き" panose="02000600000000000000" pitchFamily="50" charset="-128"/>
                </a:endParaRPr>
              </a:p>
            </p:txBody>
          </p:sp>
          <p:sp>
            <p:nvSpPr>
              <p:cNvPr id="341" name="テキスト ボックス 340">
                <a:extLst>
                  <a:ext uri="{FF2B5EF4-FFF2-40B4-BE49-F238E27FC236}">
                    <a16:creationId xmlns:a16="http://schemas.microsoft.com/office/drawing/2014/main" id="{2C49032B-2CA0-05C1-3387-F470612E5123}"/>
                  </a:ext>
                </a:extLst>
              </p:cNvPr>
              <p:cNvSpPr txBox="1"/>
              <p:nvPr/>
            </p:nvSpPr>
            <p:spPr>
              <a:xfrm>
                <a:off x="4599539" y="4456285"/>
                <a:ext cx="1630606" cy="230832"/>
              </a:xfrm>
              <a:prstGeom prst="rect">
                <a:avLst/>
              </a:prstGeom>
              <a:noFill/>
              <a:ln>
                <a:noFill/>
              </a:ln>
            </p:spPr>
            <p:txBody>
              <a:bodyPr wrap="square" rtlCol="0">
                <a:spAutoFit/>
              </a:bodyPr>
              <a:lstStyle/>
              <a:p>
                <a:r>
                  <a:rPr kumimoji="1" lang="en-US" altLang="ja-JP" sz="900" dirty="0">
                    <a:latin typeface="07やさしさゴシック手書き" panose="02000600000000000000" pitchFamily="50" charset="-128"/>
                    <a:ea typeface="07やさしさゴシック手書き" panose="02000600000000000000" pitchFamily="50" charset="-128"/>
                  </a:rPr>
                  <a:t>(</a:t>
                </a:r>
                <a:r>
                  <a:rPr kumimoji="1" lang="ja-JP" altLang="en-US" sz="900" dirty="0">
                    <a:latin typeface="07やさしさゴシック手書き" panose="02000600000000000000" pitchFamily="50" charset="-128"/>
                    <a:ea typeface="07やさしさゴシック手書き" panose="02000600000000000000" pitchFamily="50" charset="-128"/>
                  </a:rPr>
                  <a:t>話を聞いて記入しよう</a:t>
                </a:r>
                <a:r>
                  <a:rPr kumimoji="1" lang="en-US" altLang="ja-JP" sz="900" dirty="0">
                    <a:latin typeface="07やさしさゴシック手書き" panose="02000600000000000000" pitchFamily="50" charset="-128"/>
                    <a:ea typeface="07やさしさゴシック手書き" panose="02000600000000000000" pitchFamily="50" charset="-128"/>
                  </a:rPr>
                  <a:t>)</a:t>
                </a:r>
              </a:p>
            </p:txBody>
          </p:sp>
        </p:grpSp>
        <p:grpSp>
          <p:nvGrpSpPr>
            <p:cNvPr id="57" name="グループ化 56">
              <a:extLst>
                <a:ext uri="{FF2B5EF4-FFF2-40B4-BE49-F238E27FC236}">
                  <a16:creationId xmlns:a16="http://schemas.microsoft.com/office/drawing/2014/main" id="{2B36F108-BFF6-A563-4416-4E1645F074D2}"/>
                </a:ext>
              </a:extLst>
            </p:cNvPr>
            <p:cNvGrpSpPr/>
            <p:nvPr/>
          </p:nvGrpSpPr>
          <p:grpSpPr>
            <a:xfrm>
              <a:off x="4590094" y="3201268"/>
              <a:ext cx="4456640" cy="1241892"/>
              <a:chOff x="4590094" y="3201268"/>
              <a:chExt cx="4456640" cy="1241892"/>
            </a:xfrm>
          </p:grpSpPr>
          <p:sp>
            <p:nvSpPr>
              <p:cNvPr id="58" name="正方形/長方形 57">
                <a:extLst>
                  <a:ext uri="{FF2B5EF4-FFF2-40B4-BE49-F238E27FC236}">
                    <a16:creationId xmlns:a16="http://schemas.microsoft.com/office/drawing/2014/main" id="{5FCA0D29-373A-449C-DA96-5FC555962643}"/>
                  </a:ext>
                </a:extLst>
              </p:cNvPr>
              <p:cNvSpPr/>
              <p:nvPr/>
            </p:nvSpPr>
            <p:spPr>
              <a:xfrm>
                <a:off x="4676072" y="3407493"/>
                <a:ext cx="4370662" cy="1035667"/>
              </a:xfrm>
              <a:prstGeom prst="rect">
                <a:avLst/>
              </a:prstGeom>
              <a:noFill/>
              <a:ln w="6350">
                <a:solidFill>
                  <a:schemeClr val="accent1"/>
                </a:solidFill>
                <a:extLst>
                  <a:ext uri="{C807C97D-BFC1-408E-A445-0C87EB9F89A2}">
                    <ask:lineSketchStyleProps xmlns:ask="http://schemas.microsoft.com/office/drawing/2018/sketchyshapes" sd="4008868933">
                      <a:custGeom>
                        <a:avLst/>
                        <a:gdLst>
                          <a:gd name="connsiteX0" fmla="*/ 0 w 2639868"/>
                          <a:gd name="connsiteY0" fmla="*/ 0 h 1069394"/>
                          <a:gd name="connsiteX1" fmla="*/ 633568 w 2639868"/>
                          <a:gd name="connsiteY1" fmla="*/ 0 h 1069394"/>
                          <a:gd name="connsiteX2" fmla="*/ 1293535 w 2639868"/>
                          <a:gd name="connsiteY2" fmla="*/ 0 h 1069394"/>
                          <a:gd name="connsiteX3" fmla="*/ 1900705 w 2639868"/>
                          <a:gd name="connsiteY3" fmla="*/ 0 h 1069394"/>
                          <a:gd name="connsiteX4" fmla="*/ 2639868 w 2639868"/>
                          <a:gd name="connsiteY4" fmla="*/ 0 h 1069394"/>
                          <a:gd name="connsiteX5" fmla="*/ 2639868 w 2639868"/>
                          <a:gd name="connsiteY5" fmla="*/ 524003 h 1069394"/>
                          <a:gd name="connsiteX6" fmla="*/ 2639868 w 2639868"/>
                          <a:gd name="connsiteY6" fmla="*/ 1069394 h 1069394"/>
                          <a:gd name="connsiteX7" fmla="*/ 2032698 w 2639868"/>
                          <a:gd name="connsiteY7" fmla="*/ 1069394 h 1069394"/>
                          <a:gd name="connsiteX8" fmla="*/ 1319934 w 2639868"/>
                          <a:gd name="connsiteY8" fmla="*/ 1069394 h 1069394"/>
                          <a:gd name="connsiteX9" fmla="*/ 739163 w 2639868"/>
                          <a:gd name="connsiteY9" fmla="*/ 1069394 h 1069394"/>
                          <a:gd name="connsiteX10" fmla="*/ 0 w 2639868"/>
                          <a:gd name="connsiteY10" fmla="*/ 1069394 h 1069394"/>
                          <a:gd name="connsiteX11" fmla="*/ 0 w 2639868"/>
                          <a:gd name="connsiteY11" fmla="*/ 534697 h 1069394"/>
                          <a:gd name="connsiteX12" fmla="*/ 0 w 2639868"/>
                          <a:gd name="connsiteY12" fmla="*/ 0 h 106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9868" h="1069394" extrusionOk="0">
                            <a:moveTo>
                              <a:pt x="0" y="0"/>
                            </a:moveTo>
                            <a:cubicBezTo>
                              <a:pt x="181634" y="3965"/>
                              <a:pt x="501326" y="14146"/>
                              <a:pt x="633568" y="0"/>
                            </a:cubicBezTo>
                            <a:cubicBezTo>
                              <a:pt x="765810" y="-14146"/>
                              <a:pt x="1116050" y="123"/>
                              <a:pt x="1293535" y="0"/>
                            </a:cubicBezTo>
                            <a:cubicBezTo>
                              <a:pt x="1471020" y="-123"/>
                              <a:pt x="1776881" y="-29674"/>
                              <a:pt x="1900705" y="0"/>
                            </a:cubicBezTo>
                            <a:cubicBezTo>
                              <a:pt x="2024529" y="29674"/>
                              <a:pt x="2299451" y="-4012"/>
                              <a:pt x="2639868" y="0"/>
                            </a:cubicBezTo>
                            <a:cubicBezTo>
                              <a:pt x="2632555" y="154892"/>
                              <a:pt x="2632406" y="289331"/>
                              <a:pt x="2639868" y="524003"/>
                            </a:cubicBezTo>
                            <a:cubicBezTo>
                              <a:pt x="2647330" y="758675"/>
                              <a:pt x="2626067" y="937504"/>
                              <a:pt x="2639868" y="1069394"/>
                            </a:cubicBezTo>
                            <a:cubicBezTo>
                              <a:pt x="2515636" y="1094487"/>
                              <a:pt x="2154566" y="1071071"/>
                              <a:pt x="2032698" y="1069394"/>
                            </a:cubicBezTo>
                            <a:cubicBezTo>
                              <a:pt x="1910830" y="1067718"/>
                              <a:pt x="1473624" y="1083430"/>
                              <a:pt x="1319934" y="1069394"/>
                            </a:cubicBezTo>
                            <a:cubicBezTo>
                              <a:pt x="1166244" y="1055358"/>
                              <a:pt x="861533" y="1075597"/>
                              <a:pt x="739163" y="1069394"/>
                            </a:cubicBezTo>
                            <a:cubicBezTo>
                              <a:pt x="616793" y="1063191"/>
                              <a:pt x="158433" y="1071759"/>
                              <a:pt x="0" y="1069394"/>
                            </a:cubicBezTo>
                            <a:cubicBezTo>
                              <a:pt x="-15044" y="911060"/>
                              <a:pt x="-17097" y="690155"/>
                              <a:pt x="0" y="534697"/>
                            </a:cubicBezTo>
                            <a:cubicBezTo>
                              <a:pt x="17097" y="379239"/>
                              <a:pt x="9066" y="17809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53647639-2C6B-C700-FD96-AB0088410EE0}"/>
                  </a:ext>
                </a:extLst>
              </p:cNvPr>
              <p:cNvSpPr txBox="1"/>
              <p:nvPr/>
            </p:nvSpPr>
            <p:spPr>
              <a:xfrm>
                <a:off x="7091979" y="3735388"/>
                <a:ext cx="1726901" cy="348813"/>
              </a:xfrm>
              <a:prstGeom prst="rect">
                <a:avLst/>
              </a:prstGeom>
              <a:noFill/>
              <a:ln>
                <a:solidFill>
                  <a:schemeClr val="tx1"/>
                </a:solidFill>
              </a:ln>
            </p:spPr>
            <p:txBody>
              <a:bodyPr wrap="square" rtlCol="0">
                <a:spAutoFit/>
              </a:bodyPr>
              <a:lstStyle/>
              <a:p>
                <a:pPr>
                  <a:lnSpc>
                    <a:spcPts val="2000"/>
                  </a:lnSpc>
                </a:pPr>
                <a:r>
                  <a:rPr kumimoji="1" lang="ja-JP" altLang="en-US" sz="2000" b="1" dirty="0">
                    <a:latin typeface="07やさしさゴシック手書き" panose="02000600000000000000" pitchFamily="50" charset="-128"/>
                    <a:ea typeface="07やさしさゴシック手書き" panose="02000600000000000000" pitchFamily="50" charset="-128"/>
                  </a:rPr>
                  <a:t>　　　</a:t>
                </a:r>
                <a:r>
                  <a:rPr kumimoji="1" lang="ja-JP" altLang="en-US" sz="1400" b="1" dirty="0">
                    <a:latin typeface="07やさしさゴシック手書き" panose="02000600000000000000" pitchFamily="50" charset="-128"/>
                    <a:ea typeface="07やさしさゴシック手書き" panose="02000600000000000000" pitchFamily="50" charset="-128"/>
                  </a:rPr>
                  <a:t>サービス</a:t>
                </a:r>
                <a:endParaRPr kumimoji="1" lang="en-US" altLang="ja-JP" sz="2000" b="1" dirty="0">
                  <a:latin typeface="07やさしさゴシック手書き" panose="02000600000000000000" pitchFamily="50" charset="-128"/>
                  <a:ea typeface="07やさしさゴシック手書き" panose="02000600000000000000" pitchFamily="50" charset="-128"/>
                </a:endParaRPr>
              </a:p>
            </p:txBody>
          </p:sp>
          <p:sp>
            <p:nvSpPr>
              <p:cNvPr id="60" name="テキスト ボックス 59">
                <a:extLst>
                  <a:ext uri="{FF2B5EF4-FFF2-40B4-BE49-F238E27FC236}">
                    <a16:creationId xmlns:a16="http://schemas.microsoft.com/office/drawing/2014/main" id="{889CC1D9-47E6-4D89-E63D-DAA03AD20CBA}"/>
                  </a:ext>
                </a:extLst>
              </p:cNvPr>
              <p:cNvSpPr txBox="1"/>
              <p:nvPr/>
            </p:nvSpPr>
            <p:spPr>
              <a:xfrm>
                <a:off x="4650760" y="3406349"/>
                <a:ext cx="4370662" cy="407035"/>
              </a:xfrm>
              <a:prstGeom prst="rect">
                <a:avLst/>
              </a:prstGeom>
              <a:noFill/>
              <a:ln>
                <a:noFill/>
              </a:ln>
            </p:spPr>
            <p:txBody>
              <a:bodyPr wrap="square" rtlCol="0">
                <a:spAutoFit/>
              </a:bodyPr>
              <a:lstStyle/>
              <a:p>
                <a:r>
                  <a:rPr kumimoji="1" lang="ja-JP" altLang="en-US" sz="1000" dirty="0">
                    <a:latin typeface="07やさしさゴシック手書き" panose="02000600000000000000" pitchFamily="50" charset="-128"/>
                    <a:ea typeface="07やさしさゴシック手書き" panose="02000600000000000000" pitchFamily="50" charset="-128"/>
                  </a:rPr>
                  <a:t>わたしたちは自然からの恵み</a:t>
                </a:r>
                <a:r>
                  <a:rPr kumimoji="1" lang="en-US" altLang="ja-JP" sz="1000" b="1" dirty="0">
                    <a:latin typeface="07やさしさゴシック手書き" panose="02000600000000000000" pitchFamily="50" charset="-128"/>
                    <a:ea typeface="07やさしさゴシック手書き" panose="02000600000000000000" pitchFamily="50" charset="-128"/>
                  </a:rPr>
                  <a:t>(</a:t>
                </a:r>
                <a:r>
                  <a:rPr kumimoji="1" lang="ja-JP" altLang="en-US" sz="1000" b="1" dirty="0">
                    <a:latin typeface="07やさしさゴシック手書き" panose="02000600000000000000" pitchFamily="50" charset="-128"/>
                    <a:ea typeface="07やさしさゴシック手書き" panose="02000600000000000000" pitchFamily="50" charset="-128"/>
                  </a:rPr>
                  <a:t>生態系サービス</a:t>
                </a:r>
                <a:r>
                  <a:rPr kumimoji="1" lang="en-US" altLang="ja-JP" sz="1000" b="1" dirty="0">
                    <a:latin typeface="07やさしさゴシック手書き" panose="02000600000000000000" pitchFamily="50" charset="-128"/>
                    <a:ea typeface="07やさしさゴシック手書き" panose="02000600000000000000" pitchFamily="50" charset="-128"/>
                  </a:rPr>
                  <a:t>)</a:t>
                </a:r>
                <a:r>
                  <a:rPr kumimoji="1" lang="ja-JP" altLang="en-US" sz="1000" dirty="0">
                    <a:latin typeface="07やさしさゴシック手書き" panose="02000600000000000000" pitchFamily="50" charset="-128"/>
                    <a:ea typeface="07やさしさゴシック手書き" panose="02000600000000000000" pitchFamily="50" charset="-128"/>
                  </a:rPr>
                  <a:t>を受けて生活しています。</a:t>
                </a:r>
                <a:endParaRPr kumimoji="1" lang="en-US" altLang="ja-JP" sz="1000" dirty="0">
                  <a:latin typeface="07やさしさゴシック手書き" panose="02000600000000000000" pitchFamily="50" charset="-128"/>
                  <a:ea typeface="07やさしさゴシック手書き" panose="02000600000000000000" pitchFamily="50" charset="-128"/>
                </a:endParaRPr>
              </a:p>
              <a:p>
                <a:pPr>
                  <a:lnSpc>
                    <a:spcPct val="150000"/>
                  </a:lnSpc>
                </a:pPr>
                <a:r>
                  <a:rPr kumimoji="1" lang="en-US" altLang="ja-JP" sz="800" dirty="0">
                    <a:latin typeface="07やさしさゴシック手書き" panose="02000600000000000000" pitchFamily="50" charset="-128"/>
                    <a:ea typeface="07やさしさゴシック手書き" panose="02000600000000000000" pitchFamily="50" charset="-128"/>
                  </a:rPr>
                  <a:t>※</a:t>
                </a:r>
                <a:r>
                  <a:rPr kumimoji="1" lang="ja-JP" altLang="en-US" sz="800" dirty="0">
                    <a:latin typeface="07やさしさゴシック手書き" panose="02000600000000000000" pitchFamily="50" charset="-128"/>
                    <a:ea typeface="07やさしさゴシック手書き" panose="02000600000000000000" pitchFamily="50" charset="-128"/>
                  </a:rPr>
                  <a:t>それぞれ何サービスか探そう！</a:t>
                </a:r>
                <a:endParaRPr kumimoji="1" lang="en-US" altLang="ja-JP" sz="800" dirty="0">
                  <a:latin typeface="07やさしさゴシック手書き" panose="02000600000000000000" pitchFamily="50" charset="-128"/>
                  <a:ea typeface="07やさしさゴシック手書き" panose="02000600000000000000" pitchFamily="50" charset="-128"/>
                </a:endParaRPr>
              </a:p>
            </p:txBody>
          </p:sp>
          <p:sp>
            <p:nvSpPr>
              <p:cNvPr id="61" name="テキスト ボックス 60">
                <a:extLst>
                  <a:ext uri="{FF2B5EF4-FFF2-40B4-BE49-F238E27FC236}">
                    <a16:creationId xmlns:a16="http://schemas.microsoft.com/office/drawing/2014/main" id="{D985B956-05C4-69D4-31C1-AA569EA8DF72}"/>
                  </a:ext>
                </a:extLst>
              </p:cNvPr>
              <p:cNvSpPr txBox="1"/>
              <p:nvPr/>
            </p:nvSpPr>
            <p:spPr>
              <a:xfrm>
                <a:off x="5457542" y="3817059"/>
                <a:ext cx="1630606" cy="246221"/>
              </a:xfrm>
              <a:prstGeom prst="rect">
                <a:avLst/>
              </a:prstGeom>
              <a:noFill/>
              <a:ln>
                <a:noFill/>
              </a:ln>
            </p:spPr>
            <p:txBody>
              <a:bodyPr wrap="square" rtlCol="0">
                <a:spAutoFit/>
              </a:bodyPr>
              <a:lstStyle/>
              <a:p>
                <a:r>
                  <a:rPr kumimoji="1" lang="ja-JP" altLang="en-US" sz="1000" b="1" dirty="0">
                    <a:latin typeface="07やさしさゴシック手書き" panose="02000600000000000000" pitchFamily="50" charset="-128"/>
                    <a:ea typeface="07やさしさゴシック手書き" panose="02000600000000000000" pitchFamily="50" charset="-128"/>
                  </a:rPr>
                  <a:t>水を浄化するはたらき</a:t>
                </a:r>
                <a:r>
                  <a:rPr kumimoji="1" lang="en-US" altLang="ja-JP" sz="1000" b="1" dirty="0">
                    <a:latin typeface="07やさしさゴシック手書き" panose="02000600000000000000" pitchFamily="50" charset="-128"/>
                    <a:ea typeface="07やさしさゴシック手書き" panose="02000600000000000000" pitchFamily="50" charset="-128"/>
                  </a:rPr>
                  <a:t>…</a:t>
                </a:r>
              </a:p>
            </p:txBody>
          </p:sp>
          <p:sp>
            <p:nvSpPr>
              <p:cNvPr id="62" name="テキスト ボックス 61">
                <a:extLst>
                  <a:ext uri="{FF2B5EF4-FFF2-40B4-BE49-F238E27FC236}">
                    <a16:creationId xmlns:a16="http://schemas.microsoft.com/office/drawing/2014/main" id="{D171E44A-27EA-8334-1335-03B48FD7FD3F}"/>
                  </a:ext>
                </a:extLst>
              </p:cNvPr>
              <p:cNvSpPr txBox="1"/>
              <p:nvPr/>
            </p:nvSpPr>
            <p:spPr>
              <a:xfrm>
                <a:off x="7092523" y="4082348"/>
                <a:ext cx="1726357" cy="348813"/>
              </a:xfrm>
              <a:prstGeom prst="rect">
                <a:avLst/>
              </a:prstGeom>
              <a:noFill/>
              <a:ln>
                <a:solidFill>
                  <a:schemeClr val="tx1"/>
                </a:solidFill>
              </a:ln>
            </p:spPr>
            <p:txBody>
              <a:bodyPr wrap="square" rtlCol="0">
                <a:spAutoFit/>
              </a:bodyPr>
              <a:lstStyle/>
              <a:p>
                <a:pPr>
                  <a:lnSpc>
                    <a:spcPts val="2000"/>
                  </a:lnSpc>
                </a:pPr>
                <a:r>
                  <a:rPr kumimoji="1" lang="ja-JP" altLang="en-US" sz="2000" b="1" dirty="0">
                    <a:latin typeface="07やさしさゴシック手書き" panose="02000600000000000000" pitchFamily="50" charset="-128"/>
                    <a:ea typeface="07やさしさゴシック手書き" panose="02000600000000000000" pitchFamily="50" charset="-128"/>
                  </a:rPr>
                  <a:t>　　　</a:t>
                </a:r>
                <a:r>
                  <a:rPr kumimoji="1" lang="ja-JP" altLang="en-US" sz="1400" b="1" dirty="0">
                    <a:latin typeface="07やさしさゴシック手書き" panose="02000600000000000000" pitchFamily="50" charset="-128"/>
                    <a:ea typeface="07やさしさゴシック手書き" panose="02000600000000000000" pitchFamily="50" charset="-128"/>
                  </a:rPr>
                  <a:t>サービス</a:t>
                </a:r>
                <a:endParaRPr kumimoji="1" lang="en-US" altLang="ja-JP" sz="2000" b="1" dirty="0">
                  <a:latin typeface="07やさしさゴシック手書き" panose="02000600000000000000" pitchFamily="50" charset="-128"/>
                  <a:ea typeface="07やさしさゴシック手書き" panose="02000600000000000000" pitchFamily="50" charset="-128"/>
                </a:endParaRPr>
              </a:p>
            </p:txBody>
          </p:sp>
          <p:sp>
            <p:nvSpPr>
              <p:cNvPr id="63" name="テキスト ボックス 62">
                <a:extLst>
                  <a:ext uri="{FF2B5EF4-FFF2-40B4-BE49-F238E27FC236}">
                    <a16:creationId xmlns:a16="http://schemas.microsoft.com/office/drawing/2014/main" id="{EA9BC787-4F54-EA98-93E4-24A6E7744018}"/>
                  </a:ext>
                </a:extLst>
              </p:cNvPr>
              <p:cNvSpPr txBox="1"/>
              <p:nvPr/>
            </p:nvSpPr>
            <p:spPr>
              <a:xfrm>
                <a:off x="4920305" y="4171709"/>
                <a:ext cx="2217400" cy="246221"/>
              </a:xfrm>
              <a:prstGeom prst="rect">
                <a:avLst/>
              </a:prstGeom>
              <a:noFill/>
              <a:ln>
                <a:noFill/>
              </a:ln>
            </p:spPr>
            <p:txBody>
              <a:bodyPr wrap="square" rtlCol="0">
                <a:spAutoFit/>
              </a:bodyPr>
              <a:lstStyle/>
              <a:p>
                <a:r>
                  <a:rPr kumimoji="1" lang="ja-JP" altLang="en-US" sz="1000" b="1" dirty="0">
                    <a:latin typeface="07やさしさゴシック手書き" panose="02000600000000000000" pitchFamily="50" charset="-128"/>
                    <a:ea typeface="07やさしさゴシック手書き" panose="02000600000000000000" pitchFamily="50" charset="-128"/>
                  </a:rPr>
                  <a:t>光合成</a:t>
                </a:r>
                <a:r>
                  <a:rPr kumimoji="1" lang="en-US" altLang="ja-JP" sz="1000" b="1" dirty="0">
                    <a:latin typeface="07やさしさゴシック手書き" panose="02000600000000000000" pitchFamily="50" charset="-128"/>
                    <a:ea typeface="07やさしさゴシック手書き" panose="02000600000000000000" pitchFamily="50" charset="-128"/>
                  </a:rPr>
                  <a:t>(</a:t>
                </a:r>
                <a:r>
                  <a:rPr kumimoji="1" lang="en-US" altLang="ja-JP" sz="1000" dirty="0">
                    <a:latin typeface="07やさしさゴシック手書き" panose="02000600000000000000" pitchFamily="50" charset="-128"/>
                    <a:ea typeface="07やさしさゴシック手書き" panose="02000600000000000000" pitchFamily="50" charset="-128"/>
                  </a:rPr>
                  <a:t>CO</a:t>
                </a:r>
                <a:r>
                  <a:rPr kumimoji="1" lang="en-US" altLang="ja-JP" sz="1000" baseline="-25000" dirty="0">
                    <a:latin typeface="07やさしさゴシック手書き" panose="02000600000000000000" pitchFamily="50" charset="-128"/>
                    <a:ea typeface="07やさしさゴシック手書き" panose="02000600000000000000" pitchFamily="50" charset="-128"/>
                  </a:rPr>
                  <a:t>2</a:t>
                </a:r>
                <a:r>
                  <a:rPr kumimoji="1" lang="ja-JP" altLang="en-US" sz="1000" b="1" dirty="0">
                    <a:latin typeface="07やさしさゴシック手書き" panose="02000600000000000000" pitchFamily="50" charset="-128"/>
                    <a:ea typeface="07やさしさゴシック手書き" panose="02000600000000000000" pitchFamily="50" charset="-128"/>
                  </a:rPr>
                  <a:t>を吸収、</a:t>
                </a:r>
                <a:r>
                  <a:rPr kumimoji="1" lang="en-US" altLang="ja-JP" sz="1000" dirty="0">
                    <a:latin typeface="07やさしさゴシック手書き" panose="02000600000000000000" pitchFamily="50" charset="-128"/>
                    <a:ea typeface="07やさしさゴシック手書き" panose="02000600000000000000" pitchFamily="50" charset="-128"/>
                  </a:rPr>
                  <a:t> O</a:t>
                </a:r>
                <a:r>
                  <a:rPr kumimoji="1" lang="en-US" altLang="ja-JP" sz="1000" baseline="-25000" dirty="0">
                    <a:latin typeface="07やさしさゴシック手書き" panose="02000600000000000000" pitchFamily="50" charset="-128"/>
                    <a:ea typeface="07やさしさゴシック手書き" panose="02000600000000000000" pitchFamily="50" charset="-128"/>
                  </a:rPr>
                  <a:t>2</a:t>
                </a:r>
                <a:r>
                  <a:rPr kumimoji="1" lang="ja-JP" altLang="en-US" sz="1000" b="1" dirty="0">
                    <a:latin typeface="07やさしさゴシック手書き" panose="02000600000000000000" pitchFamily="50" charset="-128"/>
                    <a:ea typeface="07やさしさゴシック手書き" panose="02000600000000000000" pitchFamily="50" charset="-128"/>
                  </a:rPr>
                  <a:t>を放出</a:t>
                </a:r>
                <a:r>
                  <a:rPr kumimoji="1" lang="en-US" altLang="ja-JP" sz="1000" b="1" dirty="0">
                    <a:latin typeface="07やさしさゴシック手書き" panose="02000600000000000000" pitchFamily="50" charset="-128"/>
                    <a:ea typeface="07やさしさゴシック手書き" panose="02000600000000000000" pitchFamily="50" charset="-128"/>
                  </a:rPr>
                  <a:t>)…</a:t>
                </a:r>
              </a:p>
            </p:txBody>
          </p:sp>
          <p:sp>
            <p:nvSpPr>
              <p:cNvPr id="288" name="テキスト ボックス 287">
                <a:extLst>
                  <a:ext uri="{FF2B5EF4-FFF2-40B4-BE49-F238E27FC236}">
                    <a16:creationId xmlns:a16="http://schemas.microsoft.com/office/drawing/2014/main" id="{F7B49872-7A2E-3453-4E06-535BDE461076}"/>
                  </a:ext>
                </a:extLst>
              </p:cNvPr>
              <p:cNvSpPr txBox="1"/>
              <p:nvPr/>
            </p:nvSpPr>
            <p:spPr>
              <a:xfrm>
                <a:off x="4590094" y="3201268"/>
                <a:ext cx="1630606" cy="230832"/>
              </a:xfrm>
              <a:prstGeom prst="rect">
                <a:avLst/>
              </a:prstGeom>
              <a:noFill/>
              <a:ln>
                <a:noFill/>
              </a:ln>
            </p:spPr>
            <p:txBody>
              <a:bodyPr wrap="square" rtlCol="0">
                <a:spAutoFit/>
              </a:bodyPr>
              <a:lstStyle/>
              <a:p>
                <a:r>
                  <a:rPr kumimoji="1" lang="en-US" altLang="ja-JP" sz="900" dirty="0">
                    <a:latin typeface="07やさしさゴシック手書き" panose="02000600000000000000" pitchFamily="50" charset="-128"/>
                    <a:ea typeface="07やさしさゴシック手書き" panose="02000600000000000000" pitchFamily="50" charset="-128"/>
                  </a:rPr>
                  <a:t>(</a:t>
                </a:r>
                <a:r>
                  <a:rPr kumimoji="1" lang="ja-JP" altLang="en-US" sz="900" dirty="0">
                    <a:latin typeface="07やさしさゴシック手書き" panose="02000600000000000000" pitchFamily="50" charset="-128"/>
                    <a:ea typeface="07やさしさゴシック手書き" panose="02000600000000000000" pitchFamily="50" charset="-128"/>
                  </a:rPr>
                  <a:t>展示を見て記入しよう</a:t>
                </a:r>
                <a:r>
                  <a:rPr kumimoji="1" lang="en-US" altLang="ja-JP" sz="900" dirty="0">
                    <a:latin typeface="07やさしさゴシック手書き" panose="02000600000000000000" pitchFamily="50" charset="-128"/>
                    <a:ea typeface="07やさしさゴシック手書き" panose="02000600000000000000" pitchFamily="50" charset="-128"/>
                  </a:rPr>
                  <a:t>)</a:t>
                </a:r>
              </a:p>
            </p:txBody>
          </p:sp>
          <p:pic>
            <p:nvPicPr>
              <p:cNvPr id="289" name="図 288">
                <a:extLst>
                  <a:ext uri="{FF2B5EF4-FFF2-40B4-BE49-F238E27FC236}">
                    <a16:creationId xmlns:a16="http://schemas.microsoft.com/office/drawing/2014/main" id="{BC91059D-291B-6874-024E-674C161876EC}"/>
                  </a:ext>
                </a:extLst>
              </p:cNvPr>
              <p:cNvPicPr>
                <a:picLocks noChangeAspect="1"/>
              </p:cNvPicPr>
              <p:nvPr/>
            </p:nvPicPr>
            <p:blipFill>
              <a:blip r:embed="rId10"/>
              <a:stretch>
                <a:fillRect/>
              </a:stretch>
            </p:blipFill>
            <p:spPr>
              <a:xfrm>
                <a:off x="5121214" y="3800340"/>
                <a:ext cx="288779" cy="281855"/>
              </a:xfrm>
              <a:prstGeom prst="rect">
                <a:avLst/>
              </a:prstGeom>
            </p:spPr>
          </p:pic>
          <p:pic>
            <p:nvPicPr>
              <p:cNvPr id="290" name="図 289">
                <a:extLst>
                  <a:ext uri="{FF2B5EF4-FFF2-40B4-BE49-F238E27FC236}">
                    <a16:creationId xmlns:a16="http://schemas.microsoft.com/office/drawing/2014/main" id="{76421F0C-948A-846A-1B26-BBEF4750CEA0}"/>
                  </a:ext>
                </a:extLst>
              </p:cNvPr>
              <p:cNvPicPr>
                <a:picLocks noChangeAspect="1"/>
              </p:cNvPicPr>
              <p:nvPr/>
            </p:nvPicPr>
            <p:blipFill rotWithShape="1">
              <a:blip r:embed="rId11"/>
              <a:srcRect l="46862"/>
              <a:stretch/>
            </p:blipFill>
            <p:spPr bwMode="auto">
              <a:xfrm>
                <a:off x="4760568" y="3841935"/>
                <a:ext cx="313097" cy="321541"/>
              </a:xfrm>
              <a:prstGeom prst="rect">
                <a:avLst/>
              </a:prstGeom>
              <a:ln>
                <a:noFill/>
              </a:ln>
              <a:extLst>
                <a:ext uri="{53640926-AAD7-44D8-BBD7-CCE9431645EC}">
                  <a14:shadowObscured xmlns:a14="http://schemas.microsoft.com/office/drawing/2010/main"/>
                </a:ext>
              </a:extLst>
            </p:spPr>
          </p:pic>
        </p:grpSp>
      </p:grpSp>
      <p:grpSp>
        <p:nvGrpSpPr>
          <p:cNvPr id="344" name="グループ化 343">
            <a:extLst>
              <a:ext uri="{FF2B5EF4-FFF2-40B4-BE49-F238E27FC236}">
                <a16:creationId xmlns:a16="http://schemas.microsoft.com/office/drawing/2014/main" id="{94F9DABF-50F0-C8EB-5CEA-9D8A57C8AA96}"/>
              </a:ext>
            </a:extLst>
          </p:cNvPr>
          <p:cNvGrpSpPr/>
          <p:nvPr/>
        </p:nvGrpSpPr>
        <p:grpSpPr>
          <a:xfrm>
            <a:off x="4681145" y="1064902"/>
            <a:ext cx="4413623" cy="5478739"/>
            <a:chOff x="4681145" y="1064902"/>
            <a:chExt cx="4413623" cy="5478739"/>
          </a:xfrm>
        </p:grpSpPr>
        <p:grpSp>
          <p:nvGrpSpPr>
            <p:cNvPr id="345" name="グループ化 344">
              <a:extLst>
                <a:ext uri="{FF2B5EF4-FFF2-40B4-BE49-F238E27FC236}">
                  <a16:creationId xmlns:a16="http://schemas.microsoft.com/office/drawing/2014/main" id="{0CB3FEFB-9254-13B0-D12C-20C3971B4D90}"/>
                </a:ext>
              </a:extLst>
            </p:cNvPr>
            <p:cNvGrpSpPr/>
            <p:nvPr/>
          </p:nvGrpSpPr>
          <p:grpSpPr>
            <a:xfrm>
              <a:off x="4681145" y="1064902"/>
              <a:ext cx="4413623" cy="5478739"/>
              <a:chOff x="4681145" y="1064902"/>
              <a:chExt cx="4413623" cy="5478739"/>
            </a:xfrm>
          </p:grpSpPr>
          <p:grpSp>
            <p:nvGrpSpPr>
              <p:cNvPr id="347" name="グループ化 346">
                <a:extLst>
                  <a:ext uri="{FF2B5EF4-FFF2-40B4-BE49-F238E27FC236}">
                    <a16:creationId xmlns:a16="http://schemas.microsoft.com/office/drawing/2014/main" id="{373B9686-34EC-3C42-6ED3-797EA8230CCA}"/>
                  </a:ext>
                </a:extLst>
              </p:cNvPr>
              <p:cNvGrpSpPr/>
              <p:nvPr/>
            </p:nvGrpSpPr>
            <p:grpSpPr>
              <a:xfrm>
                <a:off x="4681145" y="1064902"/>
                <a:ext cx="4413623" cy="5478739"/>
                <a:chOff x="4681145" y="1064902"/>
                <a:chExt cx="4413623" cy="5478739"/>
              </a:xfrm>
            </p:grpSpPr>
            <p:sp>
              <p:nvSpPr>
                <p:cNvPr id="192" name="テキスト ボックス 2">
                  <a:extLst>
                    <a:ext uri="{FF2B5EF4-FFF2-40B4-BE49-F238E27FC236}">
                      <a16:creationId xmlns:a16="http://schemas.microsoft.com/office/drawing/2014/main" id="{54E98C5B-F604-8D61-7D69-AAB9010DA1E1}"/>
                    </a:ext>
                  </a:extLst>
                </p:cNvPr>
                <p:cNvSpPr txBox="1">
                  <a:spLocks noChangeArrowheads="1"/>
                </p:cNvSpPr>
                <p:nvPr/>
              </p:nvSpPr>
              <p:spPr bwMode="auto">
                <a:xfrm>
                  <a:off x="4724105" y="1275170"/>
                  <a:ext cx="4370663" cy="1934818"/>
                </a:xfrm>
                <a:prstGeom prst="rect">
                  <a:avLst/>
                </a:prstGeom>
                <a:noFill/>
                <a:ln w="9525">
                  <a:noFill/>
                  <a:miter lim="800000"/>
                  <a:headEnd/>
                  <a:tailEnd/>
                </a:ln>
              </p:spPr>
              <p:txBody>
                <a:bodyPr rot="0" vert="horz" wrap="square" lIns="68580" tIns="34291" rIns="68580" bIns="34291" anchor="t" anchorCtr="0">
                  <a:noAutofit/>
                </a:bodyPr>
                <a:lstStyle/>
                <a:p>
                  <a:pPr marL="457198" indent="-457198">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①　</a:t>
                  </a:r>
                  <a:r>
                    <a:rPr lang="ja-JP" altLang="en-US" sz="900" kern="100" dirty="0">
                      <a:latin typeface="游明朝" panose="02020400000000000000" pitchFamily="18" charset="-128"/>
                      <a:ea typeface="07やさしさゴシック手書き" panose="02000600000000000000"/>
                      <a:cs typeface="Times New Roman" panose="02020603050405020304" pitchFamily="18" charset="0"/>
                    </a:rPr>
                    <a:t>ＺＯＮＥ２の床の写真を見て一番印象に残った写真のタイトルを書こう。</a:t>
                  </a:r>
                  <a:endParaRPr lang="en-US" altLang="ja-JP" sz="900" kern="100" dirty="0">
                    <a:latin typeface="游明朝" panose="02020400000000000000" pitchFamily="18" charset="-128"/>
                    <a:ea typeface="07やさしさゴシック手書き" panose="02000600000000000000"/>
                    <a:cs typeface="Times New Roman" panose="02020603050405020304" pitchFamily="18" charset="0"/>
                  </a:endParaRPr>
                </a:p>
                <a:p>
                  <a:pPr marL="457198" indent="-457198">
                    <a:lnSpc>
                      <a:spcPct val="200000"/>
                    </a:lnSpc>
                  </a:pPr>
                  <a:r>
                    <a:rPr lang="ja-JP" altLang="en-US" sz="900" kern="100" dirty="0">
                      <a:latin typeface="游明朝" panose="02020400000000000000" pitchFamily="18" charset="-128"/>
                      <a:ea typeface="07やさしさゴシック手書き" panose="02000600000000000000"/>
                      <a:cs typeface="Times New Roman" panose="02020603050405020304" pitchFamily="18" charset="0"/>
                    </a:rPr>
                    <a:t>　　　</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marL="457198" indent="-457198">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②　</a:t>
                  </a: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1</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年間に海へ流入しているプラスチックの推定量は</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年間　　　　　　　　　　トンにものぼります。</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gn="dist"/>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③　世界の平均気温が＋</a:t>
                  </a:r>
                  <a:r>
                    <a:rPr lang="en-US" altLang="ja-JP" sz="1000" kern="100" dirty="0">
                      <a:latin typeface="游明朝" panose="02020400000000000000" pitchFamily="18" charset="-128"/>
                      <a:ea typeface="07やさしさゴシック手書き" panose="02000600000000000000"/>
                      <a:cs typeface="Times New Roman" panose="02020603050405020304" pitchFamily="18" charset="0"/>
                    </a:rPr>
                    <a:t>2</a:t>
                  </a: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℃上がった場合　　　　　　　　　が増えると　</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予測されています。とくに　　　　　　　　　　　に適応する能力が</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a:p>
                  <a:pPr>
                    <a:lnSpc>
                      <a:spcPct val="150000"/>
                    </a:lnSpc>
                  </a:pPr>
                  <a:r>
                    <a:rPr lang="ja-JP" altLang="en-US" sz="1000" kern="100" dirty="0">
                      <a:latin typeface="游明朝" panose="02020400000000000000" pitchFamily="18" charset="-128"/>
                      <a:ea typeface="07やさしさゴシック手書き" panose="02000600000000000000"/>
                      <a:cs typeface="Times New Roman" panose="02020603050405020304" pitchFamily="18" charset="0"/>
                    </a:rPr>
                    <a:t>　　限られている生き物は、非常に高いリスクにさらされています。</a:t>
                  </a:r>
                  <a:endParaRPr lang="en-US" altLang="ja-JP" sz="1000" kern="100" dirty="0">
                    <a:latin typeface="游明朝" panose="02020400000000000000" pitchFamily="18" charset="-128"/>
                    <a:ea typeface="07やさしさゴシック手書き" panose="02000600000000000000"/>
                    <a:cs typeface="Times New Roman" panose="02020603050405020304" pitchFamily="18" charset="0"/>
                  </a:endParaRPr>
                </a:p>
              </p:txBody>
            </p:sp>
            <p:grpSp>
              <p:nvGrpSpPr>
                <p:cNvPr id="193" name="グループ化 192">
                  <a:extLst>
                    <a:ext uri="{FF2B5EF4-FFF2-40B4-BE49-F238E27FC236}">
                      <a16:creationId xmlns:a16="http://schemas.microsoft.com/office/drawing/2014/main" id="{B407CE5D-646A-5DCD-0DB1-DDDB8E20B6AD}"/>
                    </a:ext>
                  </a:extLst>
                </p:cNvPr>
                <p:cNvGrpSpPr/>
                <p:nvPr/>
              </p:nvGrpSpPr>
              <p:grpSpPr>
                <a:xfrm>
                  <a:off x="6686847" y="4833196"/>
                  <a:ext cx="2256082" cy="1710445"/>
                  <a:chOff x="9280506" y="3016614"/>
                  <a:chExt cx="2699148" cy="2079182"/>
                </a:xfrm>
              </p:grpSpPr>
              <p:sp>
                <p:nvSpPr>
                  <p:cNvPr id="196" name="正方形/長方形 195">
                    <a:extLst>
                      <a:ext uri="{FF2B5EF4-FFF2-40B4-BE49-F238E27FC236}">
                        <a16:creationId xmlns:a16="http://schemas.microsoft.com/office/drawing/2014/main" id="{1DD094EC-BF11-69C6-00BD-DC160B6AF975}"/>
                      </a:ext>
                    </a:extLst>
                  </p:cNvPr>
                  <p:cNvSpPr/>
                  <p:nvPr/>
                </p:nvSpPr>
                <p:spPr>
                  <a:xfrm>
                    <a:off x="9280506" y="3016614"/>
                    <a:ext cx="1143290" cy="546774"/>
                  </a:xfrm>
                  <a:prstGeom prst="rect">
                    <a:avLst/>
                  </a:prstGeom>
                  <a:noFill/>
                </p:spPr>
                <p:txBody>
                  <a:bodyPr wrap="none" lIns="91440" tIns="45720" rIns="91440" bIns="45720">
                    <a:spAutoFit/>
                  </a:bodyPr>
                  <a:lstStyle/>
                  <a:p>
                    <a:pPr algn="ctr"/>
                    <a:r>
                      <a:rPr kumimoji="1" lang="en-US" altLang="ja-JP" sz="2000" b="1" i="0" u="none" strike="noStrike" kern="1200" cap="none" spc="0" normalizeH="0" baseline="0" noProof="0" dirty="0">
                        <a:ln w="12700">
                          <a:noFill/>
                        </a:ln>
                        <a:solidFill>
                          <a:srgbClr val="002060"/>
                        </a:solidFill>
                        <a:effectLst/>
                        <a:uLnTx/>
                        <a:uFillTx/>
                        <a:latin typeface="07やさしさゴシック手書き" panose="02000600000000000000" pitchFamily="50" charset="-128"/>
                        <a:ea typeface="07やさしさゴシック手書き" panose="02000600000000000000" pitchFamily="50" charset="-128"/>
                        <a:cs typeface="+mn-cs"/>
                      </a:rPr>
                      <a:t>SDGs</a:t>
                    </a:r>
                    <a:endParaRPr lang="ja-JP" altLang="en-US" sz="2000" b="1" cap="none" spc="0" dirty="0">
                      <a:ln w="0"/>
                      <a:solidFill>
                        <a:srgbClr val="002060"/>
                      </a:solidFill>
                      <a:latin typeface="Abadi" panose="020B0604020104020204" pitchFamily="34" charset="0"/>
                      <a:ea typeface="07やさしさゴシック手書き" panose="02000600000000000000"/>
                    </a:endParaRPr>
                  </a:p>
                </p:txBody>
              </p:sp>
              <p:grpSp>
                <p:nvGrpSpPr>
                  <p:cNvPr id="197" name="グループ化 196">
                    <a:extLst>
                      <a:ext uri="{FF2B5EF4-FFF2-40B4-BE49-F238E27FC236}">
                        <a16:creationId xmlns:a16="http://schemas.microsoft.com/office/drawing/2014/main" id="{349F1045-1B34-C1B9-F731-B4E967D597A7}"/>
                      </a:ext>
                    </a:extLst>
                  </p:cNvPr>
                  <p:cNvGrpSpPr/>
                  <p:nvPr/>
                </p:nvGrpSpPr>
                <p:grpSpPr>
                  <a:xfrm>
                    <a:off x="9359494" y="3072364"/>
                    <a:ext cx="2620160" cy="2023432"/>
                    <a:chOff x="9359494" y="3072364"/>
                    <a:chExt cx="2620160" cy="2023432"/>
                  </a:xfrm>
                </p:grpSpPr>
                <p:pic>
                  <p:nvPicPr>
                    <p:cNvPr id="198" name="図 197">
                      <a:extLst>
                        <a:ext uri="{FF2B5EF4-FFF2-40B4-BE49-F238E27FC236}">
                          <a16:creationId xmlns:a16="http://schemas.microsoft.com/office/drawing/2014/main" id="{E778FE93-E680-35DC-D089-995635CD3B08}"/>
                        </a:ext>
                      </a:extLst>
                    </p:cNvPr>
                    <p:cNvPicPr>
                      <a:picLocks noChangeAspect="1"/>
                    </p:cNvPicPr>
                    <p:nvPr/>
                  </p:nvPicPr>
                  <p:blipFill>
                    <a:blip r:embed="rId12"/>
                    <a:stretch>
                      <a:fillRect/>
                    </a:stretch>
                  </p:blipFill>
                  <p:spPr>
                    <a:xfrm>
                      <a:off x="10279693" y="4305484"/>
                      <a:ext cx="200142" cy="194732"/>
                    </a:xfrm>
                    <a:prstGeom prst="rect">
                      <a:avLst/>
                    </a:prstGeom>
                  </p:spPr>
                </p:pic>
                <p:grpSp>
                  <p:nvGrpSpPr>
                    <p:cNvPr id="199" name="グループ化 198">
                      <a:extLst>
                        <a:ext uri="{FF2B5EF4-FFF2-40B4-BE49-F238E27FC236}">
                          <a16:creationId xmlns:a16="http://schemas.microsoft.com/office/drawing/2014/main" id="{6D5DEE51-5704-C6B9-80B0-EF51B77A3C31}"/>
                        </a:ext>
                      </a:extLst>
                    </p:cNvPr>
                    <p:cNvGrpSpPr/>
                    <p:nvPr/>
                  </p:nvGrpSpPr>
                  <p:grpSpPr>
                    <a:xfrm>
                      <a:off x="9359494" y="3072364"/>
                      <a:ext cx="2620160" cy="2023432"/>
                      <a:chOff x="9359494" y="3072364"/>
                      <a:chExt cx="2620160" cy="2023432"/>
                    </a:xfrm>
                  </p:grpSpPr>
                  <p:grpSp>
                    <p:nvGrpSpPr>
                      <p:cNvPr id="200" name="グループ化 199">
                        <a:extLst>
                          <a:ext uri="{FF2B5EF4-FFF2-40B4-BE49-F238E27FC236}">
                            <a16:creationId xmlns:a16="http://schemas.microsoft.com/office/drawing/2014/main" id="{A91DDA54-48A1-AA7F-174D-B90A4D34FD25}"/>
                          </a:ext>
                        </a:extLst>
                      </p:cNvPr>
                      <p:cNvGrpSpPr/>
                      <p:nvPr/>
                    </p:nvGrpSpPr>
                    <p:grpSpPr>
                      <a:xfrm>
                        <a:off x="9453575" y="3072364"/>
                        <a:ext cx="2483875" cy="2023432"/>
                        <a:chOff x="9377490" y="4612217"/>
                        <a:chExt cx="2483875" cy="2023432"/>
                      </a:xfrm>
                    </p:grpSpPr>
                    <p:grpSp>
                      <p:nvGrpSpPr>
                        <p:cNvPr id="208" name="グループ化 207">
                          <a:extLst>
                            <a:ext uri="{FF2B5EF4-FFF2-40B4-BE49-F238E27FC236}">
                              <a16:creationId xmlns:a16="http://schemas.microsoft.com/office/drawing/2014/main" id="{9AB571D0-B0DA-C6DA-A7DC-58F8550AE63F}"/>
                            </a:ext>
                          </a:extLst>
                        </p:cNvPr>
                        <p:cNvGrpSpPr/>
                        <p:nvPr/>
                      </p:nvGrpSpPr>
                      <p:grpSpPr>
                        <a:xfrm>
                          <a:off x="9385298" y="6036755"/>
                          <a:ext cx="2451252" cy="598894"/>
                          <a:chOff x="9930944" y="6158939"/>
                          <a:chExt cx="1959743" cy="449789"/>
                        </a:xfrm>
                      </p:grpSpPr>
                      <p:pic>
                        <p:nvPicPr>
                          <p:cNvPr id="359" name="図 358">
                            <a:extLst>
                              <a:ext uri="{FF2B5EF4-FFF2-40B4-BE49-F238E27FC236}">
                                <a16:creationId xmlns:a16="http://schemas.microsoft.com/office/drawing/2014/main" id="{53D23B50-FF46-AD5C-443F-7309D090B1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1584" y="6162281"/>
                            <a:ext cx="446447" cy="446447"/>
                          </a:xfrm>
                          <a:prstGeom prst="rect">
                            <a:avLst/>
                          </a:prstGeom>
                        </p:spPr>
                      </p:pic>
                      <p:pic>
                        <p:nvPicPr>
                          <p:cNvPr id="360" name="図 359">
                            <a:extLst>
                              <a:ext uri="{FF2B5EF4-FFF2-40B4-BE49-F238E27FC236}">
                                <a16:creationId xmlns:a16="http://schemas.microsoft.com/office/drawing/2014/main" id="{3EEB1546-3E9A-097B-DB0F-A1E709738D8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44906" y="6161064"/>
                            <a:ext cx="444976" cy="444976"/>
                          </a:xfrm>
                          <a:prstGeom prst="rect">
                            <a:avLst/>
                          </a:prstGeom>
                        </p:spPr>
                      </p:pic>
                      <p:pic>
                        <p:nvPicPr>
                          <p:cNvPr id="361" name="図 360">
                            <a:extLst>
                              <a:ext uri="{FF2B5EF4-FFF2-40B4-BE49-F238E27FC236}">
                                <a16:creationId xmlns:a16="http://schemas.microsoft.com/office/drawing/2014/main" id="{30E7982C-028B-736C-E69F-C58803EB3F5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445711" y="6158939"/>
                            <a:ext cx="444976" cy="444976"/>
                          </a:xfrm>
                          <a:prstGeom prst="rect">
                            <a:avLst/>
                          </a:prstGeom>
                        </p:spPr>
                      </p:pic>
                      <p:pic>
                        <p:nvPicPr>
                          <p:cNvPr id="362" name="図 361">
                            <a:extLst>
                              <a:ext uri="{FF2B5EF4-FFF2-40B4-BE49-F238E27FC236}">
                                <a16:creationId xmlns:a16="http://schemas.microsoft.com/office/drawing/2014/main" id="{C7EC1FCA-B1C6-6817-C707-760291AFA9A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30944" y="6161064"/>
                            <a:ext cx="444976" cy="444976"/>
                          </a:xfrm>
                          <a:prstGeom prst="rect">
                            <a:avLst/>
                          </a:prstGeom>
                        </p:spPr>
                      </p:pic>
                    </p:grpSp>
                    <p:grpSp>
                      <p:nvGrpSpPr>
                        <p:cNvPr id="209" name="グループ化 208">
                          <a:extLst>
                            <a:ext uri="{FF2B5EF4-FFF2-40B4-BE49-F238E27FC236}">
                              <a16:creationId xmlns:a16="http://schemas.microsoft.com/office/drawing/2014/main" id="{4E285D23-ED9C-1533-D1CE-670540C20234}"/>
                            </a:ext>
                          </a:extLst>
                        </p:cNvPr>
                        <p:cNvGrpSpPr/>
                        <p:nvPr/>
                      </p:nvGrpSpPr>
                      <p:grpSpPr>
                        <a:xfrm>
                          <a:off x="9377490" y="5497639"/>
                          <a:ext cx="2483875" cy="312403"/>
                          <a:chOff x="9309972" y="5291708"/>
                          <a:chExt cx="2671266" cy="315236"/>
                        </a:xfrm>
                      </p:grpSpPr>
                      <p:pic>
                        <p:nvPicPr>
                          <p:cNvPr id="223" name="図 222">
                            <a:extLst>
                              <a:ext uri="{FF2B5EF4-FFF2-40B4-BE49-F238E27FC236}">
                                <a16:creationId xmlns:a16="http://schemas.microsoft.com/office/drawing/2014/main" id="{EEFFDC96-5EFF-5B76-BD2B-CAB4B8C62C7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52979" y="5296348"/>
                            <a:ext cx="308920" cy="308920"/>
                          </a:xfrm>
                          <a:prstGeom prst="rect">
                            <a:avLst/>
                          </a:prstGeom>
                        </p:spPr>
                      </p:pic>
                      <p:pic>
                        <p:nvPicPr>
                          <p:cNvPr id="352" name="図 351">
                            <a:extLst>
                              <a:ext uri="{FF2B5EF4-FFF2-40B4-BE49-F238E27FC236}">
                                <a16:creationId xmlns:a16="http://schemas.microsoft.com/office/drawing/2014/main" id="{E802981F-6FFD-9BF7-4881-C5EBDC0E6CE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43315" y="5295118"/>
                            <a:ext cx="308920" cy="308920"/>
                          </a:xfrm>
                          <a:prstGeom prst="rect">
                            <a:avLst/>
                          </a:prstGeom>
                        </p:spPr>
                      </p:pic>
                      <p:pic>
                        <p:nvPicPr>
                          <p:cNvPr id="353" name="図 352">
                            <a:extLst>
                              <a:ext uri="{FF2B5EF4-FFF2-40B4-BE49-F238E27FC236}">
                                <a16:creationId xmlns:a16="http://schemas.microsoft.com/office/drawing/2014/main" id="{981026A8-6821-85F2-9A7E-B9DC5917251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991601" y="5291708"/>
                            <a:ext cx="308920" cy="308920"/>
                          </a:xfrm>
                          <a:prstGeom prst="rect">
                            <a:avLst/>
                          </a:prstGeom>
                        </p:spPr>
                      </p:pic>
                      <p:pic>
                        <p:nvPicPr>
                          <p:cNvPr id="354" name="図 353">
                            <a:extLst>
                              <a:ext uri="{FF2B5EF4-FFF2-40B4-BE49-F238E27FC236}">
                                <a16:creationId xmlns:a16="http://schemas.microsoft.com/office/drawing/2014/main" id="{A04501D8-6E5A-F2CC-9BAB-17B718E88A8E}"/>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320575" y="5296839"/>
                            <a:ext cx="308920" cy="308920"/>
                          </a:xfrm>
                          <a:prstGeom prst="rect">
                            <a:avLst/>
                          </a:prstGeom>
                        </p:spPr>
                      </p:pic>
                      <p:pic>
                        <p:nvPicPr>
                          <p:cNvPr id="355" name="図 354">
                            <a:extLst>
                              <a:ext uri="{FF2B5EF4-FFF2-40B4-BE49-F238E27FC236}">
                                <a16:creationId xmlns:a16="http://schemas.microsoft.com/office/drawing/2014/main" id="{E992DADD-4C17-5FE7-F95B-93E94729072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327453" y="5296526"/>
                            <a:ext cx="308921" cy="308921"/>
                          </a:xfrm>
                          <a:prstGeom prst="rect">
                            <a:avLst/>
                          </a:prstGeom>
                        </p:spPr>
                      </p:pic>
                      <p:pic>
                        <p:nvPicPr>
                          <p:cNvPr id="356" name="図 355">
                            <a:extLst>
                              <a:ext uri="{FF2B5EF4-FFF2-40B4-BE49-F238E27FC236}">
                                <a16:creationId xmlns:a16="http://schemas.microsoft.com/office/drawing/2014/main" id="{6F1B0EBC-1072-A329-DDBF-3B1EAF9560E9}"/>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309972" y="5295118"/>
                            <a:ext cx="308921" cy="308921"/>
                          </a:xfrm>
                          <a:prstGeom prst="rect">
                            <a:avLst/>
                          </a:prstGeom>
                        </p:spPr>
                      </p:pic>
                      <p:pic>
                        <p:nvPicPr>
                          <p:cNvPr id="357" name="図 356">
                            <a:extLst>
                              <a:ext uri="{FF2B5EF4-FFF2-40B4-BE49-F238E27FC236}">
                                <a16:creationId xmlns:a16="http://schemas.microsoft.com/office/drawing/2014/main" id="{AC04EC32-BBD7-794B-4A6B-EF13551F04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7743" y="5298023"/>
                            <a:ext cx="308921" cy="308921"/>
                          </a:xfrm>
                          <a:prstGeom prst="rect">
                            <a:avLst/>
                          </a:prstGeom>
                        </p:spPr>
                      </p:pic>
                      <p:pic>
                        <p:nvPicPr>
                          <p:cNvPr id="358" name="図 357">
                            <a:extLst>
                              <a:ext uri="{FF2B5EF4-FFF2-40B4-BE49-F238E27FC236}">
                                <a16:creationId xmlns:a16="http://schemas.microsoft.com/office/drawing/2014/main" id="{553C36A6-DAEB-7C7A-E56B-433DFFCD330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672463" y="5296681"/>
                            <a:ext cx="308775" cy="308775"/>
                          </a:xfrm>
                          <a:prstGeom prst="rect">
                            <a:avLst/>
                          </a:prstGeom>
                        </p:spPr>
                      </p:pic>
                    </p:grpSp>
                    <p:grpSp>
                      <p:nvGrpSpPr>
                        <p:cNvPr id="210" name="グループ化 209">
                          <a:extLst>
                            <a:ext uri="{FF2B5EF4-FFF2-40B4-BE49-F238E27FC236}">
                              <a16:creationId xmlns:a16="http://schemas.microsoft.com/office/drawing/2014/main" id="{8BB05A74-3FB2-BB23-DC21-2F5A69D74247}"/>
                            </a:ext>
                          </a:extLst>
                        </p:cNvPr>
                        <p:cNvGrpSpPr/>
                        <p:nvPr/>
                      </p:nvGrpSpPr>
                      <p:grpSpPr>
                        <a:xfrm>
                          <a:off x="9983858" y="5017012"/>
                          <a:ext cx="1339090" cy="315224"/>
                          <a:chOff x="9763240" y="5235581"/>
                          <a:chExt cx="1339090" cy="315224"/>
                        </a:xfrm>
                      </p:grpSpPr>
                      <p:pic>
                        <p:nvPicPr>
                          <p:cNvPr id="219" name="図 218">
                            <a:extLst>
                              <a:ext uri="{FF2B5EF4-FFF2-40B4-BE49-F238E27FC236}">
                                <a16:creationId xmlns:a16="http://schemas.microsoft.com/office/drawing/2014/main" id="{2F2BD359-FE5C-2DB1-4A5D-142AF55C6F1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787106" y="5235581"/>
                            <a:ext cx="315224" cy="315224"/>
                          </a:xfrm>
                          <a:prstGeom prst="rect">
                            <a:avLst/>
                          </a:prstGeom>
                        </p:spPr>
                      </p:pic>
                      <p:pic>
                        <p:nvPicPr>
                          <p:cNvPr id="220" name="図 219">
                            <a:extLst>
                              <a:ext uri="{FF2B5EF4-FFF2-40B4-BE49-F238E27FC236}">
                                <a16:creationId xmlns:a16="http://schemas.microsoft.com/office/drawing/2014/main" id="{BC9AFBE6-54E0-DA48-14D1-F0AA5532F0F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763240" y="5235581"/>
                            <a:ext cx="315224" cy="315224"/>
                          </a:xfrm>
                          <a:prstGeom prst="rect">
                            <a:avLst/>
                          </a:prstGeom>
                        </p:spPr>
                      </p:pic>
                      <p:pic>
                        <p:nvPicPr>
                          <p:cNvPr id="221" name="図 220">
                            <a:extLst>
                              <a:ext uri="{FF2B5EF4-FFF2-40B4-BE49-F238E27FC236}">
                                <a16:creationId xmlns:a16="http://schemas.microsoft.com/office/drawing/2014/main" id="{82CDE3C5-EA86-D382-FBB4-ECF506931B5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104333" y="5235581"/>
                            <a:ext cx="315224" cy="315224"/>
                          </a:xfrm>
                          <a:prstGeom prst="rect">
                            <a:avLst/>
                          </a:prstGeom>
                        </p:spPr>
                      </p:pic>
                      <p:pic>
                        <p:nvPicPr>
                          <p:cNvPr id="222" name="図 221">
                            <a:extLst>
                              <a:ext uri="{FF2B5EF4-FFF2-40B4-BE49-F238E27FC236}">
                                <a16:creationId xmlns:a16="http://schemas.microsoft.com/office/drawing/2014/main" id="{1AA5D40A-84BE-02AE-AAF7-C1CC2688336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447038" y="5235582"/>
                            <a:ext cx="315223" cy="315223"/>
                          </a:xfrm>
                          <a:prstGeom prst="rect">
                            <a:avLst/>
                          </a:prstGeom>
                        </p:spPr>
                      </p:pic>
                    </p:grpSp>
                    <p:pic>
                      <p:nvPicPr>
                        <p:cNvPr id="211" name="図 210">
                          <a:extLst>
                            <a:ext uri="{FF2B5EF4-FFF2-40B4-BE49-F238E27FC236}">
                              <a16:creationId xmlns:a16="http://schemas.microsoft.com/office/drawing/2014/main" id="{EB072FA0-B3AE-FBA4-BE00-E081473EDA1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689523" y="4612661"/>
                          <a:ext cx="315223" cy="315223"/>
                        </a:xfrm>
                        <a:prstGeom prst="rect">
                          <a:avLst/>
                        </a:prstGeom>
                      </p:spPr>
                    </p:pic>
                    <p:pic>
                      <p:nvPicPr>
                        <p:cNvPr id="212" name="図 211">
                          <a:extLst>
                            <a:ext uri="{FF2B5EF4-FFF2-40B4-BE49-F238E27FC236}">
                              <a16:creationId xmlns:a16="http://schemas.microsoft.com/office/drawing/2014/main" id="{F87D3533-0130-DECF-F378-556D377A977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350856" y="4612217"/>
                          <a:ext cx="316800" cy="316800"/>
                        </a:xfrm>
                        <a:prstGeom prst="rect">
                          <a:avLst/>
                        </a:prstGeom>
                      </p:spPr>
                    </p:pic>
                    <p:sp>
                      <p:nvSpPr>
                        <p:cNvPr id="213" name="正方形/長方形 212">
                          <a:extLst>
                            <a:ext uri="{FF2B5EF4-FFF2-40B4-BE49-F238E27FC236}">
                              <a16:creationId xmlns:a16="http://schemas.microsoft.com/office/drawing/2014/main" id="{D9365B3C-DC85-20F8-60B3-86EA7C0DF43C}"/>
                            </a:ext>
                          </a:extLst>
                        </p:cNvPr>
                        <p:cNvSpPr/>
                        <p:nvPr/>
                      </p:nvSpPr>
                      <p:spPr>
                        <a:xfrm>
                          <a:off x="10022568" y="6039026"/>
                          <a:ext cx="562174" cy="59248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4" name="正方形/長方形 213">
                          <a:extLst>
                            <a:ext uri="{FF2B5EF4-FFF2-40B4-BE49-F238E27FC236}">
                              <a16:creationId xmlns:a16="http://schemas.microsoft.com/office/drawing/2014/main" id="{EFDE9B9C-2E7D-06EC-590C-D60321D5CF73}"/>
                            </a:ext>
                          </a:extLst>
                        </p:cNvPr>
                        <p:cNvSpPr/>
                        <p:nvPr/>
                      </p:nvSpPr>
                      <p:spPr>
                        <a:xfrm>
                          <a:off x="11004746" y="5009535"/>
                          <a:ext cx="317002" cy="31522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5" name="正方形/長方形 214">
                          <a:extLst>
                            <a:ext uri="{FF2B5EF4-FFF2-40B4-BE49-F238E27FC236}">
                              <a16:creationId xmlns:a16="http://schemas.microsoft.com/office/drawing/2014/main" id="{5090B8F1-F9E7-326C-12D1-18B4BDCA1360}"/>
                            </a:ext>
                          </a:extLst>
                        </p:cNvPr>
                        <p:cNvSpPr/>
                        <p:nvPr/>
                      </p:nvSpPr>
                      <p:spPr>
                        <a:xfrm>
                          <a:off x="10652809" y="6038938"/>
                          <a:ext cx="562174" cy="59248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6" name="正方形/長方形 215">
                          <a:extLst>
                            <a:ext uri="{FF2B5EF4-FFF2-40B4-BE49-F238E27FC236}">
                              <a16:creationId xmlns:a16="http://schemas.microsoft.com/office/drawing/2014/main" id="{4ADB9EA8-9CDC-F684-3431-235993824517}"/>
                            </a:ext>
                          </a:extLst>
                        </p:cNvPr>
                        <p:cNvSpPr/>
                        <p:nvPr/>
                      </p:nvSpPr>
                      <p:spPr>
                        <a:xfrm>
                          <a:off x="10936551" y="5497638"/>
                          <a:ext cx="283512" cy="30614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7" name="正方形/長方形 216">
                          <a:extLst>
                            <a:ext uri="{FF2B5EF4-FFF2-40B4-BE49-F238E27FC236}">
                              <a16:creationId xmlns:a16="http://schemas.microsoft.com/office/drawing/2014/main" id="{AA456976-4018-F018-7072-6F9522F870ED}"/>
                            </a:ext>
                          </a:extLst>
                        </p:cNvPr>
                        <p:cNvSpPr/>
                        <p:nvPr/>
                      </p:nvSpPr>
                      <p:spPr>
                        <a:xfrm>
                          <a:off x="10007990" y="5499709"/>
                          <a:ext cx="283512" cy="30614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8" name="正方形/長方形 217">
                          <a:extLst>
                            <a:ext uri="{FF2B5EF4-FFF2-40B4-BE49-F238E27FC236}">
                              <a16:creationId xmlns:a16="http://schemas.microsoft.com/office/drawing/2014/main" id="{6F339A10-1D10-9689-57FA-083E5960E110}"/>
                            </a:ext>
                          </a:extLst>
                        </p:cNvPr>
                        <p:cNvSpPr/>
                        <p:nvPr/>
                      </p:nvSpPr>
                      <p:spPr>
                        <a:xfrm>
                          <a:off x="9395826" y="6041765"/>
                          <a:ext cx="562174" cy="59248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01" name="図 200">
                        <a:extLst>
                          <a:ext uri="{FF2B5EF4-FFF2-40B4-BE49-F238E27FC236}">
                            <a16:creationId xmlns:a16="http://schemas.microsoft.com/office/drawing/2014/main" id="{46395E3F-B71B-67D5-7DB6-FF55511D6730}"/>
                          </a:ext>
                        </a:extLst>
                      </p:cNvPr>
                      <p:cNvPicPr>
                        <a:picLocks noChangeAspect="1"/>
                      </p:cNvPicPr>
                      <p:nvPr/>
                    </p:nvPicPr>
                    <p:blipFill>
                      <a:blip r:embed="rId12"/>
                      <a:stretch>
                        <a:fillRect/>
                      </a:stretch>
                    </p:blipFill>
                    <p:spPr>
                      <a:xfrm>
                        <a:off x="11534275" y="4305484"/>
                        <a:ext cx="200142" cy="194732"/>
                      </a:xfrm>
                      <a:prstGeom prst="rect">
                        <a:avLst/>
                      </a:prstGeom>
                    </p:spPr>
                  </p:pic>
                  <p:sp>
                    <p:nvSpPr>
                      <p:cNvPr id="202" name="左大かっこ 201">
                        <a:extLst>
                          <a:ext uri="{FF2B5EF4-FFF2-40B4-BE49-F238E27FC236}">
                            <a16:creationId xmlns:a16="http://schemas.microsoft.com/office/drawing/2014/main" id="{29318B01-1D45-D2C2-0E5C-BE2478E09DC1}"/>
                          </a:ext>
                        </a:extLst>
                      </p:cNvPr>
                      <p:cNvSpPr/>
                      <p:nvPr/>
                    </p:nvSpPr>
                    <p:spPr>
                      <a:xfrm rot="16200000">
                        <a:off x="10646714" y="2968388"/>
                        <a:ext cx="45719" cy="2620160"/>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04" name="図 203">
                        <a:extLst>
                          <a:ext uri="{FF2B5EF4-FFF2-40B4-BE49-F238E27FC236}">
                            <a16:creationId xmlns:a16="http://schemas.microsoft.com/office/drawing/2014/main" id="{74E53D0A-3B34-DD22-F366-E75446DE8B05}"/>
                          </a:ext>
                        </a:extLst>
                      </p:cNvPr>
                      <p:cNvPicPr>
                        <a:picLocks noChangeAspect="1"/>
                      </p:cNvPicPr>
                      <p:nvPr/>
                    </p:nvPicPr>
                    <p:blipFill>
                      <a:blip r:embed="rId12"/>
                      <a:stretch>
                        <a:fillRect/>
                      </a:stretch>
                    </p:blipFill>
                    <p:spPr>
                      <a:xfrm>
                        <a:off x="10916961" y="4305484"/>
                        <a:ext cx="200142" cy="194732"/>
                      </a:xfrm>
                      <a:prstGeom prst="rect">
                        <a:avLst/>
                      </a:prstGeom>
                    </p:spPr>
                  </p:pic>
                  <p:pic>
                    <p:nvPicPr>
                      <p:cNvPr id="205" name="図 204">
                        <a:extLst>
                          <a:ext uri="{FF2B5EF4-FFF2-40B4-BE49-F238E27FC236}">
                            <a16:creationId xmlns:a16="http://schemas.microsoft.com/office/drawing/2014/main" id="{8F84765E-8FE5-B9E1-9B2E-7C823E3EE78F}"/>
                          </a:ext>
                        </a:extLst>
                      </p:cNvPr>
                      <p:cNvPicPr>
                        <a:picLocks noChangeAspect="1"/>
                      </p:cNvPicPr>
                      <p:nvPr/>
                    </p:nvPicPr>
                    <p:blipFill>
                      <a:blip r:embed="rId12"/>
                      <a:stretch>
                        <a:fillRect/>
                      </a:stretch>
                    </p:blipFill>
                    <p:spPr>
                      <a:xfrm>
                        <a:off x="9647364" y="4305544"/>
                        <a:ext cx="200142" cy="194732"/>
                      </a:xfrm>
                      <a:prstGeom prst="rect">
                        <a:avLst/>
                      </a:prstGeom>
                    </p:spPr>
                  </p:pic>
                  <p:sp>
                    <p:nvSpPr>
                      <p:cNvPr id="206" name="左大かっこ 205">
                        <a:extLst>
                          <a:ext uri="{FF2B5EF4-FFF2-40B4-BE49-F238E27FC236}">
                            <a16:creationId xmlns:a16="http://schemas.microsoft.com/office/drawing/2014/main" id="{F8A2AD83-81B4-3D47-536B-338241F1C93E}"/>
                          </a:ext>
                        </a:extLst>
                      </p:cNvPr>
                      <p:cNvSpPr/>
                      <p:nvPr/>
                    </p:nvSpPr>
                    <p:spPr>
                      <a:xfrm rot="16200000">
                        <a:off x="10714302" y="3052006"/>
                        <a:ext cx="47406" cy="1488922"/>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7" name="左大かっこ 206">
                        <a:extLst>
                          <a:ext uri="{FF2B5EF4-FFF2-40B4-BE49-F238E27FC236}">
                            <a16:creationId xmlns:a16="http://schemas.microsoft.com/office/drawing/2014/main" id="{F607B157-E943-F3E1-B95E-64BCEE0A1C76}"/>
                          </a:ext>
                        </a:extLst>
                      </p:cNvPr>
                      <p:cNvSpPr/>
                      <p:nvPr/>
                    </p:nvSpPr>
                    <p:spPr>
                      <a:xfrm rot="16200000">
                        <a:off x="10729103" y="3034355"/>
                        <a:ext cx="45719" cy="717637"/>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sp>
              <p:nvSpPr>
                <p:cNvPr id="194" name="四角形: 角を丸くする 193">
                  <a:extLst>
                    <a:ext uri="{FF2B5EF4-FFF2-40B4-BE49-F238E27FC236}">
                      <a16:creationId xmlns:a16="http://schemas.microsoft.com/office/drawing/2014/main" id="{7369B915-8A8F-278B-ED81-3396AD05911E}"/>
                    </a:ext>
                  </a:extLst>
                </p:cNvPr>
                <p:cNvSpPr/>
                <p:nvPr/>
              </p:nvSpPr>
              <p:spPr>
                <a:xfrm>
                  <a:off x="4681146" y="1064902"/>
                  <a:ext cx="4370663" cy="2121126"/>
                </a:xfrm>
                <a:prstGeom prst="roundRect">
                  <a:avLst>
                    <a:gd name="adj" fmla="val 6064"/>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5" name="テキスト ボックス 194">
                  <a:extLst>
                    <a:ext uri="{FF2B5EF4-FFF2-40B4-BE49-F238E27FC236}">
                      <a16:creationId xmlns:a16="http://schemas.microsoft.com/office/drawing/2014/main" id="{FE571484-A1A8-D4C9-0425-C92972647559}"/>
                    </a:ext>
                  </a:extLst>
                </p:cNvPr>
                <p:cNvSpPr txBox="1"/>
                <p:nvPr/>
              </p:nvSpPr>
              <p:spPr>
                <a:xfrm>
                  <a:off x="4681145" y="1093098"/>
                  <a:ext cx="4370663" cy="215444"/>
                </a:xfrm>
                <a:prstGeom prst="rect">
                  <a:avLst/>
                </a:prstGeom>
                <a:noFill/>
              </p:spPr>
              <p:txBody>
                <a:bodyPr wrap="square">
                  <a:spAutoFit/>
                </a:bodyPr>
                <a:lstStyle/>
                <a:p>
                  <a:r>
                    <a:rPr lang="en-US" altLang="ja-JP" sz="800" b="1" dirty="0">
                      <a:latin typeface="UD デジタル 教科書体 N-B" panose="02020700000000000000" pitchFamily="17" charset="-128"/>
                      <a:ea typeface="07やさしさゴシック手書き" panose="02000600000000000000"/>
                    </a:rPr>
                    <a:t>------------------</a:t>
                  </a:r>
                  <a:r>
                    <a:rPr lang="ja-JP" altLang="en-US" sz="800" b="1" dirty="0">
                      <a:latin typeface="UD デジタル 教科書体 N-B" panose="02020700000000000000" pitchFamily="17" charset="-128"/>
                      <a:ea typeface="07やさしさゴシック手書き" panose="02000600000000000000"/>
                    </a:rPr>
                    <a:t>館内の展示にヒントがあるので探してみよう</a:t>
                  </a:r>
                  <a:r>
                    <a:rPr lang="en-US" altLang="ja-JP" sz="800" b="1" dirty="0">
                      <a:latin typeface="UD デジタル 教科書体 N-B" panose="02020700000000000000" pitchFamily="17" charset="-128"/>
                      <a:ea typeface="07やさしさゴシック手書き" panose="02000600000000000000"/>
                    </a:rPr>
                    <a:t>------------------ </a:t>
                  </a:r>
                  <a:r>
                    <a:rPr lang="ja-JP" altLang="en-US" sz="800" b="1" dirty="0">
                      <a:latin typeface="UD デジタル 教科書体 N-B" panose="02020700000000000000" pitchFamily="17" charset="-128"/>
                      <a:ea typeface="07やさしさゴシック手書き" panose="02000600000000000000"/>
                    </a:rPr>
                    <a:t>　　</a:t>
                  </a:r>
                  <a:endParaRPr lang="ja-JP" altLang="en-US" dirty="0"/>
                </a:p>
              </p:txBody>
            </p:sp>
          </p:grpSp>
          <p:sp>
            <p:nvSpPr>
              <p:cNvPr id="348" name="正方形/長方形 347">
                <a:extLst>
                  <a:ext uri="{FF2B5EF4-FFF2-40B4-BE49-F238E27FC236}">
                    <a16:creationId xmlns:a16="http://schemas.microsoft.com/office/drawing/2014/main" id="{2ABA8190-896E-0357-9E00-52064D2CED10}"/>
                  </a:ext>
                </a:extLst>
              </p:cNvPr>
              <p:cNvSpPr/>
              <p:nvPr/>
            </p:nvSpPr>
            <p:spPr>
              <a:xfrm>
                <a:off x="5403404" y="2051449"/>
                <a:ext cx="1118459"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349" name="正方形/長方形 348">
                <a:extLst>
                  <a:ext uri="{FF2B5EF4-FFF2-40B4-BE49-F238E27FC236}">
                    <a16:creationId xmlns:a16="http://schemas.microsoft.com/office/drawing/2014/main" id="{57AD0405-2574-B28D-2CEC-F2D790BC6E96}"/>
                  </a:ext>
                </a:extLst>
              </p:cNvPr>
              <p:cNvSpPr/>
              <p:nvPr/>
            </p:nvSpPr>
            <p:spPr>
              <a:xfrm>
                <a:off x="7217972" y="2366342"/>
                <a:ext cx="1037333"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350" name="正方形/長方形 349">
                <a:extLst>
                  <a:ext uri="{FF2B5EF4-FFF2-40B4-BE49-F238E27FC236}">
                    <a16:creationId xmlns:a16="http://schemas.microsoft.com/office/drawing/2014/main" id="{6AB743CB-73C3-9F96-8109-E77B1C9C7C9A}"/>
                  </a:ext>
                </a:extLst>
              </p:cNvPr>
              <p:cNvSpPr/>
              <p:nvPr/>
            </p:nvSpPr>
            <p:spPr>
              <a:xfrm>
                <a:off x="5033958" y="1519807"/>
                <a:ext cx="3655467"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sp>
            <p:nvSpPr>
              <p:cNvPr id="351" name="正方形/長方形 350">
                <a:extLst>
                  <a:ext uri="{FF2B5EF4-FFF2-40B4-BE49-F238E27FC236}">
                    <a16:creationId xmlns:a16="http://schemas.microsoft.com/office/drawing/2014/main" id="{1B5496F0-9719-146D-09B1-7BFBD44A9E47}"/>
                  </a:ext>
                </a:extLst>
              </p:cNvPr>
              <p:cNvSpPr/>
              <p:nvPr/>
            </p:nvSpPr>
            <p:spPr>
              <a:xfrm>
                <a:off x="6605133" y="2641329"/>
                <a:ext cx="1304759" cy="255483"/>
              </a:xfrm>
              <a:prstGeom prst="rect">
                <a:avLst/>
              </a:prstGeom>
              <a:solidFill>
                <a:schemeClr val="bg1"/>
              </a:solid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20"/>
                  </a:lnSpc>
                </a:pPr>
                <a:endParaRPr lang="ja-JP" altLang="en-US" sz="1349"/>
              </a:p>
            </p:txBody>
          </p:sp>
        </p:grpSp>
        <p:pic>
          <p:nvPicPr>
            <p:cNvPr id="346" name="図 345">
              <a:extLst>
                <a:ext uri="{FF2B5EF4-FFF2-40B4-BE49-F238E27FC236}">
                  <a16:creationId xmlns:a16="http://schemas.microsoft.com/office/drawing/2014/main" id="{E0A0E93C-C314-4736-C075-7691C5C1F9F4}"/>
                </a:ext>
              </a:extLst>
            </p:cNvPr>
            <p:cNvPicPr>
              <a:picLocks noChangeAspect="1"/>
            </p:cNvPicPr>
            <p:nvPr/>
          </p:nvPicPr>
          <p:blipFill>
            <a:blip r:embed="rId29"/>
            <a:stretch>
              <a:fillRect/>
            </a:stretch>
          </p:blipFill>
          <p:spPr>
            <a:xfrm>
              <a:off x="8068718" y="1792635"/>
              <a:ext cx="874211" cy="547251"/>
            </a:xfrm>
            <a:prstGeom prst="rect">
              <a:avLst/>
            </a:prstGeom>
          </p:spPr>
        </p:pic>
      </p:grpSp>
    </p:spTree>
    <p:extLst>
      <p:ext uri="{BB962C8B-B14F-4D97-AF65-F5344CB8AC3E}">
        <p14:creationId xmlns:p14="http://schemas.microsoft.com/office/powerpoint/2010/main" val="8849614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4056</TotalTime>
  <Words>2016</Words>
  <Application>Microsoft Office PowerPoint</Application>
  <PresentationFormat>画面に合わせる (4:3)</PresentationFormat>
  <Paragraphs>281</Paragraphs>
  <Slides>6</Slides>
  <Notes>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6</vt:i4>
      </vt:variant>
    </vt:vector>
  </HeadingPairs>
  <TitlesOfParts>
    <vt:vector size="20" baseType="lpstr">
      <vt:lpstr>07やさしさゴシック手書き</vt:lpstr>
      <vt:lpstr>BIZ UDPゴシック</vt:lpstr>
      <vt:lpstr>HGP創英角ﾎﾟｯﾌﾟ体</vt:lpstr>
      <vt:lpstr>HGS明朝E</vt:lpstr>
      <vt:lpstr>ＭＳ Ｐゴシック</vt:lpstr>
      <vt:lpstr>UD デジタル 教科書体 N-B</vt:lpstr>
      <vt:lpstr>UD デジタル 教科書体 NP-B</vt:lpstr>
      <vt:lpstr>游ゴシック</vt:lpstr>
      <vt:lpstr>游明朝</vt:lpstr>
      <vt:lpstr>Abadi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浩司 竹下</dc:creator>
  <cp:lastModifiedBy>shimada</cp:lastModifiedBy>
  <cp:revision>72</cp:revision>
  <cp:lastPrinted>2025-03-05T02:29:07Z</cp:lastPrinted>
  <dcterms:created xsi:type="dcterms:W3CDTF">2024-02-01T11:25:58Z</dcterms:created>
  <dcterms:modified xsi:type="dcterms:W3CDTF">2025-05-28T01:27:41Z</dcterms:modified>
</cp:coreProperties>
</file>